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5" r:id="rId3"/>
    <p:sldId id="257" r:id="rId4"/>
    <p:sldId id="266" r:id="rId5"/>
    <p:sldId id="268" r:id="rId6"/>
    <p:sldId id="267" r:id="rId7"/>
    <p:sldId id="269" r:id="rId8"/>
    <p:sldId id="263" r:id="rId9"/>
    <p:sldId id="259" r:id="rId10"/>
    <p:sldId id="271" r:id="rId11"/>
    <p:sldId id="261" r:id="rId12"/>
    <p:sldId id="272" r:id="rId13"/>
    <p:sldId id="262" r:id="rId14"/>
    <p:sldId id="264" r:id="rId15"/>
    <p:sldId id="270"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10" y="2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4FAA3F-F318-4BBB-9B6F-5119CE5F3CC8}" type="datetimeFigureOut">
              <a:rPr lang="fr-FR" smtClean="0"/>
              <a:pPr/>
              <a:t>11/01/2015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BDE879-745A-4D3D-8DEE-6AF99A6CB316}" type="slidenum">
              <a:rPr lang="fr-FR" smtClean="0"/>
              <a:pPr/>
              <a:t>‹N°›</a:t>
            </a:fld>
            <a:endParaRPr lang="fr-FR"/>
          </a:p>
        </p:txBody>
      </p:sp>
    </p:spTree>
    <p:extLst>
      <p:ext uri="{BB962C8B-B14F-4D97-AF65-F5344CB8AC3E}">
        <p14:creationId xmlns="" xmlns:p14="http://schemas.microsoft.com/office/powerpoint/2010/main" val="12974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72BDE879-745A-4D3D-8DEE-6AF99A6CB316}" type="slidenum">
              <a:rPr lang="fr-FR" smtClean="0"/>
              <a:pPr/>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58CDC0A1-2191-4008-AE80-99647CE0428C}" type="datetimeFigureOut">
              <a:rPr lang="fr-FR" smtClean="0"/>
              <a:pPr/>
              <a:t>11/01/2015</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B93465E-458D-4E59-A367-97154C987B3D}" type="slidenum">
              <a:rPr lang="fr-FR" smtClean="0"/>
              <a:pPr/>
              <a:t>‹N°›</a:t>
            </a:fld>
            <a:endParaRPr lang="fr-FR"/>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8CDC0A1-2191-4008-AE80-99647CE0428C}" type="datetimeFigureOut">
              <a:rPr lang="fr-FR" smtClean="0"/>
              <a:pPr/>
              <a:t>11/01/2015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B93465E-458D-4E59-A367-97154C987B3D}"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6915912" y="3009901"/>
            <a:ext cx="457200" cy="441325"/>
          </a:xfrm>
        </p:spPr>
        <p:txBody>
          <a:bodyPr/>
          <a:lstStyle/>
          <a:p>
            <a:fld id="{3B93465E-458D-4E59-A367-97154C987B3D}" type="slidenum">
              <a:rPr lang="fr-FR" smtClean="0"/>
              <a:pPr/>
              <a:t>‹N°›</a:t>
            </a:fld>
            <a:endParaRPr lang="fr-FR"/>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8CDC0A1-2191-4008-AE80-99647CE0428C}" type="datetimeFigureOut">
              <a:rPr lang="fr-FR" smtClean="0"/>
              <a:pPr/>
              <a:t>11/01/2015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2" name="Titre vertical 1"/>
          <p:cNvSpPr>
            <a:spLocks noGrp="1"/>
          </p:cNvSpPr>
          <p:nvPr>
            <p:ph type="title" orient="vert"/>
          </p:nvPr>
        </p:nvSpPr>
        <p:spPr>
          <a:xfrm>
            <a:off x="7391400" y="304801"/>
            <a:ext cx="1447800" cy="5851525"/>
          </a:xfrm>
        </p:spPr>
        <p:txBody>
          <a:bodyPr vert="eaVert"/>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58CDC0A1-2191-4008-AE80-99647CE0428C}" type="datetimeFigureOut">
              <a:rPr lang="fr-FR" smtClean="0"/>
              <a:pPr/>
              <a:t>11/01/2015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a:xfrm>
            <a:off x="4361688" y="1026372"/>
            <a:ext cx="457200" cy="441325"/>
          </a:xfrm>
        </p:spPr>
        <p:txBody>
          <a:bodyPr/>
          <a:lstStyle/>
          <a:p>
            <a:fld id="{3B93465E-458D-4E59-A367-97154C987B3D}" type="slidenum">
              <a:rPr lang="fr-FR" smtClean="0"/>
              <a:pPr/>
              <a:t>‹N°›</a:t>
            </a:fld>
            <a:endParaRPr lang="fr-FR"/>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FR"/>
          </a:p>
        </p:txBody>
      </p:sp>
      <p:sp>
        <p:nvSpPr>
          <p:cNvPr id="4" name="Espace réservé de la date 3"/>
          <p:cNvSpPr>
            <a:spLocks noGrp="1"/>
          </p:cNvSpPr>
          <p:nvPr>
            <p:ph type="dt" sz="half" idx="10"/>
          </p:nvPr>
        </p:nvSpPr>
        <p:spPr/>
        <p:txBody>
          <a:bodyPr/>
          <a:lstStyle/>
          <a:p>
            <a:fld id="{58CDC0A1-2191-4008-AE80-99647CE0428C}" type="datetimeFigureOut">
              <a:rPr lang="fr-FR" smtClean="0"/>
              <a:pPr/>
              <a:t>11/01/2015</a:t>
            </a:fld>
            <a:endParaRPr lang="fr-FR"/>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B93465E-458D-4E59-A367-97154C987B3D}" type="slidenum">
              <a:rPr lang="fr-FR" smtClean="0"/>
              <a:pPr/>
              <a:t>‹N°›</a:t>
            </a:fld>
            <a:endParaRPr lang="fr-FR"/>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58CDC0A1-2191-4008-AE80-99647CE0428C}" type="datetimeFigureOut">
              <a:rPr lang="fr-FR" smtClean="0"/>
              <a:pPr/>
              <a:t>11/01/2015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B93465E-458D-4E59-A367-97154C987B3D}" type="slidenum">
              <a:rPr lang="fr-FR" smtClean="0"/>
              <a:pPr/>
              <a:t>‹N°›</a:t>
            </a:fld>
            <a:endParaRPr lang="fr-FR"/>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58CDC0A1-2191-4008-AE80-99647CE0428C}" type="datetimeFigureOut">
              <a:rPr lang="fr-FR" smtClean="0"/>
              <a:pPr/>
              <a:t>11/01/2015</a:t>
            </a:fld>
            <a:endParaRPr lang="fr-FR"/>
          </a:p>
        </p:txBody>
      </p:sp>
      <p:sp>
        <p:nvSpPr>
          <p:cNvPr id="8" name="Espace réservé du pied de page 7"/>
          <p:cNvSpPr>
            <a:spLocks noGrp="1"/>
          </p:cNvSpPr>
          <p:nvPr>
            <p:ph type="ftr" sz="quarter" idx="11"/>
          </p:nvPr>
        </p:nvSpPr>
        <p:spPr>
          <a:xfrm>
            <a:off x="304800" y="6409944"/>
            <a:ext cx="3581400" cy="365760"/>
          </a:xfrm>
        </p:spPr>
        <p:txBody>
          <a:bodyPr/>
          <a:lstStyle/>
          <a:p>
            <a:endParaRPr lang="fr-FR"/>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3B93465E-458D-4E59-A367-97154C987B3D}" type="slidenum">
              <a:rPr lang="fr-FR" smtClean="0"/>
              <a:pPr/>
              <a:t>‹N°›</a:t>
            </a:fld>
            <a:endParaRPr lang="fr-FR"/>
          </a:p>
        </p:txBody>
      </p:sp>
      <p:sp>
        <p:nvSpPr>
          <p:cNvPr id="23" name="Titre 22"/>
          <p:cNvSpPr>
            <a:spLocks noGrp="1"/>
          </p:cNvSpPr>
          <p:nvPr>
            <p:ph type="title"/>
          </p:nvPr>
        </p:nvSpPr>
        <p:spPr/>
        <p:txBody>
          <a:bodyPr rtlCol="0" anchor="b" anchorCtr="0"/>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58CDC0A1-2191-4008-AE80-99647CE0428C}" type="datetimeFigureOut">
              <a:rPr lang="fr-FR" smtClean="0"/>
              <a:pPr/>
              <a:t>11/01/2015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a:xfrm>
            <a:off x="4343400" y="1036020"/>
            <a:ext cx="457200" cy="441325"/>
          </a:xfrm>
        </p:spPr>
        <p:txBody>
          <a:bodyPr/>
          <a:lstStyle/>
          <a:p>
            <a:fld id="{3B93465E-458D-4E59-A367-97154C987B3D}"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58CDC0A1-2191-4008-AE80-99647CE0428C}" type="datetimeFigureOut">
              <a:rPr lang="fr-FR" smtClean="0"/>
              <a:pPr/>
              <a:t>11/01/2015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B93465E-458D-4E59-A367-97154C987B3D}"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B93465E-458D-4E59-A367-97154C987B3D}" type="slidenum">
              <a:rPr lang="fr-FR" smtClean="0"/>
              <a:pPr/>
              <a:t>‹N°›</a:t>
            </a:fld>
            <a:endParaRPr lang="fr-F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p:txBody>
          <a:bodyPr/>
          <a:lstStyle/>
          <a:p>
            <a:fld id="{58CDC0A1-2191-4008-AE80-99647CE0428C}" type="datetimeFigureOut">
              <a:rPr lang="fr-FR" smtClean="0"/>
              <a:pPr/>
              <a:t>11/01/2015</a:t>
            </a:fld>
            <a:endParaRPr lang="fr-FR"/>
          </a:p>
        </p:txBody>
      </p:sp>
      <p:sp>
        <p:nvSpPr>
          <p:cNvPr id="6" name="Espace réservé du pied de page 5"/>
          <p:cNvSpPr>
            <a:spLocks noGrp="1"/>
          </p:cNvSpPr>
          <p:nvPr>
            <p:ph type="ftr" sz="quarter" idx="11"/>
          </p:nvPr>
        </p:nvSpPr>
        <p:spPr>
          <a:xfrm>
            <a:off x="301752" y="6410848"/>
            <a:ext cx="3383280" cy="365760"/>
          </a:xfrm>
        </p:spPr>
        <p:txBody>
          <a:bodyPr/>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p>
            <a:fld id="{3B93465E-458D-4E59-A367-97154C987B3D}" type="slidenum">
              <a:rPr lang="fr-FR" smtClean="0"/>
              <a:pPr/>
              <a:t>‹N°›</a:t>
            </a:fld>
            <a:endParaRPr lang="fr-FR"/>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a:xfrm>
            <a:off x="5788152" y="6404984"/>
            <a:ext cx="3044952" cy="365760"/>
          </a:xfrm>
        </p:spPr>
        <p:txBody>
          <a:bodyPr/>
          <a:lstStyle/>
          <a:p>
            <a:fld id="{58CDC0A1-2191-4008-AE80-99647CE0428C}" type="datetimeFigureOut">
              <a:rPr lang="fr-FR" smtClean="0"/>
              <a:pPr/>
              <a:t>11/01/2015</a:t>
            </a:fld>
            <a:endParaRPr lang="fr-FR"/>
          </a:p>
        </p:txBody>
      </p:sp>
      <p:sp>
        <p:nvSpPr>
          <p:cNvPr id="6" name="Espace réservé du pied de page 5"/>
          <p:cNvSpPr>
            <a:spLocks noGrp="1"/>
          </p:cNvSpPr>
          <p:nvPr>
            <p:ph type="ftr" sz="quarter" idx="11"/>
          </p:nvPr>
        </p:nvSpPr>
        <p:spPr>
          <a:xfrm>
            <a:off x="301752" y="6410848"/>
            <a:ext cx="3584448" cy="365760"/>
          </a:xfrm>
        </p:spPr>
        <p:txBody>
          <a:bodyPr/>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8CDC0A1-2191-4008-AE80-99647CE0428C}" type="datetimeFigureOut">
              <a:rPr lang="fr-FR" smtClean="0"/>
              <a:pPr/>
              <a:t>11/01/2015</a:t>
            </a:fld>
            <a:endParaRPr lang="fr-FR"/>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F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B93465E-458D-4E59-A367-97154C987B3D}" type="slidenum">
              <a:rPr lang="fr-FR" smtClean="0"/>
              <a:pPr/>
              <a:t>‹N°›</a:t>
            </a:fld>
            <a:endParaRPr lang="fr-FR"/>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hyperlink" Target="../Ru00E9cap%20ateliers%20ru00E9dactionnels.docx" TargetMode="External"/><Relationship Id="rId2" Type="http://schemas.openxmlformats.org/officeDocument/2006/relationships/hyperlink" Target="Suivi_atelier_redactionnel.doc" TargetMode="External"/><Relationship Id="rId1" Type="http://schemas.openxmlformats.org/officeDocument/2006/relationships/slideLayout" Target="../slideLayouts/slideLayout2.xml"/><Relationship Id="rId4" Type="http://schemas.openxmlformats.org/officeDocument/2006/relationships/hyperlink" Target="R&#233;cap%20ateliers%20r&#233;dactionnels.docx"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reglement%20examen.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file:///E:\2&#232;me%20journ&#233;e\Diaporama\LA%20CERTIFICATION.pptx"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548681"/>
            <a:ext cx="7772400" cy="1224136"/>
          </a:xfrm>
          <a:noFill/>
          <a:ln cmpd="sng">
            <a:noFill/>
          </a:ln>
        </p:spPr>
        <p:txBody>
          <a:bodyPr anchor="ctr">
            <a:normAutofit/>
          </a:bodyPr>
          <a:lstStyle/>
          <a:p>
            <a:r>
              <a:rPr lang="fr-FR" sz="3600" dirty="0" smtClean="0"/>
              <a:t>Baccalauréat Gestion </a:t>
            </a:r>
            <a:br>
              <a:rPr lang="fr-FR" sz="3600" dirty="0" smtClean="0"/>
            </a:br>
            <a:r>
              <a:rPr lang="fr-FR" sz="3600" dirty="0" smtClean="0"/>
              <a:t>Administration </a:t>
            </a:r>
            <a:endParaRPr lang="fr-FR" sz="3300" b="1" dirty="0">
              <a:solidFill>
                <a:schemeClr val="bg2">
                  <a:lumMod val="75000"/>
                </a:schemeClr>
              </a:solidFill>
            </a:endParaRPr>
          </a:p>
        </p:txBody>
      </p:sp>
      <p:sp>
        <p:nvSpPr>
          <p:cNvPr id="20" name="ZoneTexte 19"/>
          <p:cNvSpPr txBox="1"/>
          <p:nvPr/>
        </p:nvSpPr>
        <p:spPr>
          <a:xfrm>
            <a:off x="899592" y="3140968"/>
            <a:ext cx="7488832" cy="1323439"/>
          </a:xfrm>
          <a:prstGeom prst="rect">
            <a:avLst/>
          </a:prstGeom>
          <a:noFill/>
        </p:spPr>
        <p:txBody>
          <a:bodyPr wrap="square" rtlCol="0">
            <a:spAutoFit/>
          </a:bodyPr>
          <a:lstStyle/>
          <a:p>
            <a:pPr algn="ctr"/>
            <a:r>
              <a:rPr lang="fr-FR" sz="4000" b="1" dirty="0" smtClean="0">
                <a:solidFill>
                  <a:schemeClr val="tx2"/>
                </a:solidFill>
              </a:rPr>
              <a:t>LES ATELIERS RÉDACTIONNELS</a:t>
            </a:r>
            <a:endParaRPr lang="fr-FR" sz="4000" b="1" dirty="0">
              <a:solidFill>
                <a:schemeClr val="tx2"/>
              </a:solidFill>
            </a:endParaRPr>
          </a:p>
        </p:txBody>
      </p:sp>
      <p:pic>
        <p:nvPicPr>
          <p:cNvPr id="21" name="rg_hi" descr="https://encrypted-tbn2.gstatic.com/images?q=tbn:ANd9GcQfnoOExel-yXIxJYTRsfaBUzjD17MKoDVc5HLEY036DHnddQum"/>
          <p:cNvPicPr/>
          <p:nvPr/>
        </p:nvPicPr>
        <p:blipFill>
          <a:blip r:embed="rId3" cstate="print"/>
          <a:srcRect/>
          <a:stretch>
            <a:fillRect/>
          </a:stretch>
        </p:blipFill>
        <p:spPr bwMode="auto">
          <a:xfrm>
            <a:off x="395536" y="332656"/>
            <a:ext cx="1440160" cy="1296144"/>
          </a:xfrm>
          <a:prstGeom prst="rect">
            <a:avLst/>
          </a:prstGeom>
          <a:noFill/>
          <a:ln w="9525">
            <a:noFill/>
            <a:miter lim="800000"/>
            <a:headEnd/>
            <a:tailEnd/>
          </a:ln>
        </p:spPr>
      </p:pic>
      <p:pic>
        <p:nvPicPr>
          <p:cNvPr id="5" name="Picture 2"/>
          <p:cNvPicPr>
            <a:picLocks noChangeAspect="1" noChangeArrowheads="1"/>
          </p:cNvPicPr>
          <p:nvPr/>
        </p:nvPicPr>
        <p:blipFill>
          <a:blip r:embed="rId4" cstate="print">
            <a:extLst>
              <a:ext uri="{BEBA8EAE-BF5A-486C-A8C5-ECC9F3942E4B}">
                <a14:imgProps xmlns="" xmlns:a14="http://schemas.microsoft.com/office/drawing/2010/main">
                  <a14:imgLayer r:embed="rId5">
                    <a14:imgEffect>
                      <a14:colorTemperature colorTemp="4700"/>
                    </a14:imgEffect>
                  </a14:imgLayer>
                </a14:imgProps>
              </a:ext>
              <a:ext uri="{28A0092B-C50C-407E-A947-70E740481C1C}">
                <a14:useLocalDpi xmlns="" xmlns:a14="http://schemas.microsoft.com/office/drawing/2010/main" val="0"/>
              </a:ext>
            </a:extLst>
          </a:blip>
          <a:srcRect/>
          <a:stretch>
            <a:fillRect/>
          </a:stretch>
        </p:blipFill>
        <p:spPr bwMode="auto">
          <a:xfrm>
            <a:off x="3347864" y="4464407"/>
            <a:ext cx="2448272" cy="18449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578799" y="715143"/>
            <a:ext cx="809625" cy="9429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Propositions de documents de travail</a:t>
            </a:r>
            <a:endParaRPr lang="fr-FR" b="1" dirty="0"/>
          </a:p>
        </p:txBody>
      </p:sp>
      <p:sp>
        <p:nvSpPr>
          <p:cNvPr id="3" name="Espace réservé du contenu 2"/>
          <p:cNvSpPr>
            <a:spLocks noGrp="1"/>
          </p:cNvSpPr>
          <p:nvPr>
            <p:ph sz="quarter" idx="1"/>
          </p:nvPr>
        </p:nvSpPr>
        <p:spPr/>
        <p:txBody>
          <a:bodyPr/>
          <a:lstStyle/>
          <a:p>
            <a:endParaRPr lang="fr-FR" dirty="0" smtClean="0"/>
          </a:p>
          <a:p>
            <a:r>
              <a:rPr lang="fr-FR" dirty="0" smtClean="0"/>
              <a:t>Document de préparation de l’atelier rédactionnel</a:t>
            </a:r>
          </a:p>
          <a:p>
            <a:pPr marL="273050" indent="804863">
              <a:buNone/>
            </a:pPr>
            <a:r>
              <a:rPr lang="fr-FR" dirty="0">
                <a:hlinkClick r:id="rId2" action="ppaction://hlinkfile"/>
              </a:rPr>
              <a:t>Suivi atelier </a:t>
            </a:r>
            <a:r>
              <a:rPr lang="fr-FR" dirty="0" smtClean="0">
                <a:hlinkClick r:id="rId2" action="ppaction://hlinkfile"/>
              </a:rPr>
              <a:t>rédactionnel</a:t>
            </a:r>
            <a:endParaRPr lang="fr-FR" dirty="0" smtClean="0"/>
          </a:p>
          <a:p>
            <a:pPr marL="273050" indent="804863">
              <a:buNone/>
            </a:pPr>
            <a:endParaRPr lang="fr-FR" dirty="0" smtClean="0"/>
          </a:p>
          <a:p>
            <a:r>
              <a:rPr lang="fr-FR" dirty="0" smtClean="0"/>
              <a:t>Document récapitulatif sur les 3 ans</a:t>
            </a:r>
            <a:endParaRPr lang="fr-FR" dirty="0" smtClean="0">
              <a:hlinkClick r:id="rId3" action="ppaction://hlinkfile"/>
            </a:endParaRPr>
          </a:p>
          <a:p>
            <a:pPr marL="273050" indent="804863">
              <a:buNone/>
            </a:pPr>
            <a:r>
              <a:rPr lang="fr-FR" dirty="0" smtClean="0">
                <a:hlinkClick r:id="rId4" action="ppaction://hlinkfile"/>
              </a:rPr>
              <a:t>Document récapitulatif sur les 3 ans</a:t>
            </a:r>
            <a:endParaRPr lang="fr-FR" dirty="0" smtClean="0"/>
          </a:p>
          <a:p>
            <a:pPr marL="0" indent="0">
              <a:buNone/>
            </a:pPr>
            <a:endParaRPr lang="fr-FR" dirty="0" smtClean="0"/>
          </a:p>
          <a:p>
            <a:endParaRPr lang="fr-FR" dirty="0" smtClean="0"/>
          </a:p>
          <a:p>
            <a:pPr marL="0" indent="0">
              <a:buNone/>
            </a:pPr>
            <a:r>
              <a:rPr lang="fr-FR" dirty="0" smtClean="0"/>
              <a:t>   </a:t>
            </a:r>
            <a:endParaRPr lang="fr-FR" dirty="0"/>
          </a:p>
        </p:txBody>
      </p:sp>
    </p:spTree>
    <p:extLst>
      <p:ext uri="{BB962C8B-B14F-4D97-AF65-F5344CB8AC3E}">
        <p14:creationId xmlns="" xmlns:p14="http://schemas.microsoft.com/office/powerpoint/2010/main" val="1644709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ln cmpd="dbl">
            <a:noFill/>
          </a:ln>
        </p:spPr>
        <p:txBody>
          <a:bodyPr anchor="ctr">
            <a:noAutofit/>
          </a:bodyPr>
          <a:lstStyle/>
          <a:p>
            <a:r>
              <a:rPr lang="fr-FR" b="1" dirty="0" smtClean="0">
                <a:solidFill>
                  <a:schemeClr val="bg2">
                    <a:lumMod val="75000"/>
                  </a:schemeClr>
                </a:solidFill>
              </a:rPr>
              <a:t>En résumé…</a:t>
            </a:r>
            <a:endParaRPr lang="fr-FR" b="1" dirty="0">
              <a:solidFill>
                <a:schemeClr val="bg2">
                  <a:lumMod val="75000"/>
                </a:schemeClr>
              </a:solidFill>
            </a:endParaRPr>
          </a:p>
        </p:txBody>
      </p:sp>
      <p:sp>
        <p:nvSpPr>
          <p:cNvPr id="3" name="Espace réservé du contenu 2"/>
          <p:cNvSpPr>
            <a:spLocks noGrp="1"/>
          </p:cNvSpPr>
          <p:nvPr>
            <p:ph sz="quarter" idx="1"/>
          </p:nvPr>
        </p:nvSpPr>
        <p:spPr>
          <a:xfrm>
            <a:off x="457200" y="1600201"/>
            <a:ext cx="8363272" cy="676671"/>
          </a:xfrm>
        </p:spPr>
        <p:txBody>
          <a:bodyPr>
            <a:normAutofit/>
          </a:bodyPr>
          <a:lstStyle/>
          <a:p>
            <a:pPr>
              <a:buClrTx/>
              <a:buFont typeface="Arial" panose="020B0604020202020204" pitchFamily="34" charset="0"/>
              <a:buChar char="•"/>
            </a:pPr>
            <a:r>
              <a:rPr lang="fr-FR" b="1" dirty="0" smtClean="0"/>
              <a:t>Une nécessaire collaboration</a:t>
            </a:r>
          </a:p>
          <a:p>
            <a:pPr>
              <a:buNone/>
            </a:pPr>
            <a:endParaRPr lang="fr-FR" dirty="0"/>
          </a:p>
        </p:txBody>
      </p:sp>
      <p:sp>
        <p:nvSpPr>
          <p:cNvPr id="2" name="ZoneTexte 1"/>
          <p:cNvSpPr txBox="1"/>
          <p:nvPr/>
        </p:nvSpPr>
        <p:spPr>
          <a:xfrm>
            <a:off x="467544" y="2276872"/>
            <a:ext cx="7992888" cy="830997"/>
          </a:xfrm>
          <a:prstGeom prst="rect">
            <a:avLst/>
          </a:prstGeom>
          <a:noFill/>
        </p:spPr>
        <p:txBody>
          <a:bodyPr wrap="square" rtlCol="0">
            <a:spAutoFit/>
          </a:bodyPr>
          <a:lstStyle/>
          <a:p>
            <a:pPr marL="285750" indent="-285750">
              <a:buFont typeface="Arial" panose="020B0604020202020204" pitchFamily="34" charset="0"/>
              <a:buChar char="•"/>
            </a:pPr>
            <a:r>
              <a:rPr lang="fr-FR" sz="2400" dirty="0" smtClean="0"/>
              <a:t>Un enseignement en </a:t>
            </a:r>
            <a:r>
              <a:rPr lang="fr-FR" sz="2400" dirty="0" err="1" smtClean="0"/>
              <a:t>co</a:t>
            </a:r>
            <a:r>
              <a:rPr lang="fr-FR" sz="2400" dirty="0" smtClean="0"/>
              <a:t>-</a:t>
            </a:r>
            <a:r>
              <a:rPr lang="fr-FR" sz="2400" dirty="0" err="1" smtClean="0"/>
              <a:t>disciplinarité</a:t>
            </a:r>
            <a:r>
              <a:rPr lang="fr-FR" sz="2400" dirty="0" smtClean="0"/>
              <a:t> : professeur de lettres et professeur d’économie gestion</a:t>
            </a:r>
            <a:endParaRPr lang="fr-FR" sz="2400" dirty="0"/>
          </a:p>
        </p:txBody>
      </p:sp>
      <p:sp>
        <p:nvSpPr>
          <p:cNvPr id="8" name="ZoneTexte 7"/>
          <p:cNvSpPr txBox="1"/>
          <p:nvPr/>
        </p:nvSpPr>
        <p:spPr>
          <a:xfrm>
            <a:off x="467544" y="3284984"/>
            <a:ext cx="8136904" cy="830997"/>
          </a:xfrm>
          <a:prstGeom prst="rect">
            <a:avLst/>
          </a:prstGeom>
          <a:noFill/>
        </p:spPr>
        <p:txBody>
          <a:bodyPr wrap="square" rtlCol="0">
            <a:spAutoFit/>
          </a:bodyPr>
          <a:lstStyle/>
          <a:p>
            <a:pPr marL="285750" indent="-285750">
              <a:buFont typeface="Arial" panose="020B0604020202020204" pitchFamily="34" charset="0"/>
              <a:buChar char="•"/>
            </a:pPr>
            <a:r>
              <a:rPr lang="fr-FR" sz="2400" dirty="0" smtClean="0"/>
              <a:t>Chaque professeur apportant, selon les productions travaillées, ses compétences disciplinaires spécifiques</a:t>
            </a:r>
            <a:endParaRPr lang="fr-FR" sz="2400" dirty="0"/>
          </a:p>
        </p:txBody>
      </p:sp>
      <p:sp>
        <p:nvSpPr>
          <p:cNvPr id="9" name="ZoneTexte 8"/>
          <p:cNvSpPr txBox="1"/>
          <p:nvPr/>
        </p:nvSpPr>
        <p:spPr>
          <a:xfrm>
            <a:off x="467544" y="4941168"/>
            <a:ext cx="8011855" cy="830997"/>
          </a:xfrm>
          <a:prstGeom prst="rect">
            <a:avLst/>
          </a:prstGeom>
          <a:noFill/>
        </p:spPr>
        <p:txBody>
          <a:bodyPr wrap="square" rtlCol="0">
            <a:spAutoFit/>
          </a:bodyPr>
          <a:lstStyle/>
          <a:p>
            <a:pPr marL="285750" indent="-285750">
              <a:buFont typeface="Arial" panose="020B0604020202020204" pitchFamily="34" charset="0"/>
              <a:buChar char="•"/>
            </a:pPr>
            <a:r>
              <a:rPr lang="fr-FR" sz="2400" dirty="0" smtClean="0"/>
              <a:t>Dans un esprit de découverte, de mutualisation et d’enrichissement réciproques</a:t>
            </a:r>
            <a:endParaRPr lang="fr-FR" sz="2400" dirty="0"/>
          </a:p>
        </p:txBody>
      </p:sp>
      <p:pic>
        <p:nvPicPr>
          <p:cNvPr id="1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4582" y="332656"/>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ZoneTexte 10"/>
          <p:cNvSpPr txBox="1"/>
          <p:nvPr/>
        </p:nvSpPr>
        <p:spPr>
          <a:xfrm>
            <a:off x="467544" y="4149080"/>
            <a:ext cx="7796867" cy="830997"/>
          </a:xfrm>
          <a:prstGeom prst="rect">
            <a:avLst/>
          </a:prstGeom>
          <a:noFill/>
        </p:spPr>
        <p:txBody>
          <a:bodyPr wrap="square" rtlCol="0">
            <a:spAutoFit/>
          </a:bodyPr>
          <a:lstStyle/>
          <a:p>
            <a:pPr marL="285750" indent="-285750">
              <a:buFont typeface="Arial" panose="020B0604020202020204" pitchFamily="34" charset="0"/>
              <a:buChar char="•"/>
            </a:pPr>
            <a:r>
              <a:rPr lang="fr-FR" sz="2400" dirty="0" smtClean="0"/>
              <a:t>Le professeur de lettres intervient dans les 4 pôles du référentiel</a:t>
            </a: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P spid="2" grpId="0"/>
      <p:bldP spid="8" grpId="0"/>
      <p:bldP spid="9"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Le rôle du Passeport Professionnel</a:t>
            </a:r>
            <a:endParaRPr lang="fr-FR" b="1" dirty="0"/>
          </a:p>
        </p:txBody>
      </p:sp>
      <p:sp>
        <p:nvSpPr>
          <p:cNvPr id="4" name="Espace réservé du contenu 2"/>
          <p:cNvSpPr>
            <a:spLocks noGrp="1"/>
          </p:cNvSpPr>
          <p:nvPr>
            <p:ph sz="quarter" idx="1"/>
          </p:nvPr>
        </p:nvSpPr>
        <p:spPr/>
        <p:txBody>
          <a:bodyPr>
            <a:normAutofit lnSpcReduction="10000"/>
          </a:bodyPr>
          <a:lstStyle/>
          <a:p>
            <a:pPr marL="0" indent="174625" eaLnBrk="1" hangingPunct="1">
              <a:lnSpc>
                <a:spcPct val="90000"/>
              </a:lnSpc>
            </a:pPr>
            <a:r>
              <a:rPr lang="fr-FR" sz="2400" dirty="0" smtClean="0"/>
              <a:t>une traçabilité des situations professionnelles traversées tout au long de la formation par les scenarii pédagogiques,</a:t>
            </a:r>
          </a:p>
          <a:p>
            <a:pPr marL="0" indent="174625" eaLnBrk="1" hangingPunct="1">
              <a:lnSpc>
                <a:spcPct val="90000"/>
              </a:lnSpc>
              <a:buFont typeface="Wingdings" pitchFamily="2" charset="2"/>
              <a:buNone/>
            </a:pPr>
            <a:endParaRPr lang="fr-FR" sz="2400" dirty="0" smtClean="0"/>
          </a:p>
          <a:p>
            <a:pPr marL="0" indent="174625" eaLnBrk="1" hangingPunct="1">
              <a:lnSpc>
                <a:spcPct val="90000"/>
              </a:lnSpc>
            </a:pPr>
            <a:r>
              <a:rPr lang="fr-FR" sz="2400" dirty="0" smtClean="0"/>
              <a:t>un recueil des situations vécues en entreprise à réinvestir en formation,</a:t>
            </a:r>
          </a:p>
          <a:p>
            <a:pPr marL="0" indent="174625" eaLnBrk="1" hangingPunct="1">
              <a:lnSpc>
                <a:spcPct val="90000"/>
              </a:lnSpc>
              <a:buFont typeface="Wingdings" pitchFamily="2" charset="2"/>
              <a:buNone/>
            </a:pPr>
            <a:endParaRPr lang="fr-FR" sz="2400" dirty="0" smtClean="0"/>
          </a:p>
          <a:p>
            <a:pPr marL="0" indent="174625" eaLnBrk="1" hangingPunct="1">
              <a:lnSpc>
                <a:spcPct val="90000"/>
              </a:lnSpc>
            </a:pPr>
            <a:r>
              <a:rPr lang="fr-FR" sz="2400" dirty="0" smtClean="0"/>
              <a:t>une aide à la construction de la compétence,</a:t>
            </a:r>
          </a:p>
          <a:p>
            <a:pPr marL="0" indent="174625" eaLnBrk="1" hangingPunct="1">
              <a:lnSpc>
                <a:spcPct val="90000"/>
              </a:lnSpc>
              <a:buNone/>
            </a:pPr>
            <a:endParaRPr lang="fr-FR" sz="2400" dirty="0" smtClean="0"/>
          </a:p>
          <a:p>
            <a:pPr marL="0" indent="174625">
              <a:lnSpc>
                <a:spcPct val="90000"/>
              </a:lnSpc>
            </a:pPr>
            <a:r>
              <a:rPr lang="fr-FR" sz="2400" dirty="0" smtClean="0"/>
              <a:t>un portefeuille de compétences validées pour faciliter l’insertion professionnelle.</a:t>
            </a:r>
          </a:p>
          <a:p>
            <a:pPr marL="0" indent="174625" eaLnBrk="1" hangingPunct="1">
              <a:lnSpc>
                <a:spcPct val="90000"/>
              </a:lnSpc>
              <a:buFont typeface="Wingdings" pitchFamily="2" charset="2"/>
              <a:buNone/>
            </a:pPr>
            <a:endParaRPr lang="fr-FR" sz="2400" dirty="0" smtClean="0"/>
          </a:p>
          <a:p>
            <a:pPr marL="0" indent="174625" eaLnBrk="1" hangingPunct="1">
              <a:lnSpc>
                <a:spcPct val="90000"/>
              </a:lnSpc>
            </a:pPr>
            <a:r>
              <a:rPr lang="fr-FR" sz="2400" dirty="0" smtClean="0"/>
              <a:t>un support de certification pour l’épreuve E3,</a:t>
            </a:r>
          </a:p>
          <a:p>
            <a:pPr marL="0" indent="174625" eaLnBrk="1" hangingPunct="1">
              <a:lnSpc>
                <a:spcPct val="90000"/>
              </a:lnSpc>
              <a:buFont typeface="Wingdings" pitchFamily="2" charset="2"/>
              <a:buNone/>
            </a:pPr>
            <a:endParaRPr lang="fr-FR" sz="2400" dirty="0" smtClean="0"/>
          </a:p>
          <a:p>
            <a:pPr marL="0" indent="0" eaLnBrk="1" hangingPunct="1">
              <a:lnSpc>
                <a:spcPct val="90000"/>
              </a:lnSpc>
            </a:pPr>
            <a:endParaRPr lang="fr-FR"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47664" y="274638"/>
            <a:ext cx="7139136" cy="877168"/>
          </a:xfrm>
          <a:ln cmpd="sng">
            <a:noFill/>
          </a:ln>
        </p:spPr>
        <p:txBody>
          <a:bodyPr anchor="ctr">
            <a:normAutofit fontScale="90000"/>
          </a:bodyPr>
          <a:lstStyle/>
          <a:p>
            <a:pPr marL="900113" indent="-900113" algn="l"/>
            <a:r>
              <a:rPr lang="fr-FR" b="1" dirty="0" smtClean="0">
                <a:solidFill>
                  <a:schemeClr val="bg2">
                    <a:lumMod val="75000"/>
                  </a:schemeClr>
                </a:solidFill>
              </a:rPr>
              <a:t>          Les épreuves communes Économie   gestion / Lettres        </a:t>
            </a:r>
            <a:endParaRPr lang="fr-FR" b="1" dirty="0">
              <a:solidFill>
                <a:schemeClr val="bg2">
                  <a:lumMod val="75000"/>
                </a:schemeClr>
              </a:solidFill>
            </a:endParaRPr>
          </a:p>
        </p:txBody>
      </p:sp>
      <p:graphicFrame>
        <p:nvGraphicFramePr>
          <p:cNvPr id="8" name="Espace réservé du contenu 7"/>
          <p:cNvGraphicFramePr>
            <a:graphicFrameLocks noGrp="1"/>
          </p:cNvGraphicFramePr>
          <p:nvPr>
            <p:ph sz="quarter" idx="1"/>
            <p:extLst>
              <p:ext uri="{D42A27DB-BD31-4B8C-83A1-F6EECF244321}">
                <p14:modId xmlns="" xmlns:p14="http://schemas.microsoft.com/office/powerpoint/2010/main" val="321038767"/>
              </p:ext>
            </p:extLst>
          </p:nvPr>
        </p:nvGraphicFramePr>
        <p:xfrm>
          <a:off x="457200" y="1600200"/>
          <a:ext cx="8504237" cy="3479800"/>
        </p:xfrm>
        <a:graphic>
          <a:graphicData uri="http://schemas.openxmlformats.org/drawingml/2006/table">
            <a:tbl>
              <a:tblPr firstRow="1" bandRow="1">
                <a:tableStyleId>{5C22544A-7EE6-4342-B048-85BDC9FD1C3A}</a:tableStyleId>
              </a:tblPr>
              <a:tblGrid>
                <a:gridCol w="925834"/>
                <a:gridCol w="1949891"/>
                <a:gridCol w="1301982"/>
                <a:gridCol w="4326530"/>
              </a:tblGrid>
              <a:tr h="370840">
                <a:tc>
                  <a:txBody>
                    <a:bodyPr/>
                    <a:lstStyle/>
                    <a:p>
                      <a:pPr algn="ctr"/>
                      <a:r>
                        <a:rPr lang="fr-FR" dirty="0" smtClean="0"/>
                        <a:t>Pôle</a:t>
                      </a:r>
                      <a:r>
                        <a:rPr lang="fr-FR" baseline="0" dirty="0" smtClean="0"/>
                        <a:t> </a:t>
                      </a:r>
                      <a:endParaRPr lang="fr-FR" dirty="0"/>
                    </a:p>
                  </a:txBody>
                  <a:tcPr marL="94492" marR="94492" anchor="ctr"/>
                </a:tc>
                <a:tc>
                  <a:txBody>
                    <a:bodyPr/>
                    <a:lstStyle/>
                    <a:p>
                      <a:pPr algn="ctr"/>
                      <a:r>
                        <a:rPr lang="fr-FR" dirty="0" smtClean="0"/>
                        <a:t>Épreuve</a:t>
                      </a:r>
                      <a:endParaRPr lang="fr-FR" dirty="0"/>
                    </a:p>
                  </a:txBody>
                  <a:tcPr marL="94492" marR="94492" anchor="ctr"/>
                </a:tc>
                <a:tc>
                  <a:txBody>
                    <a:bodyPr/>
                    <a:lstStyle/>
                    <a:p>
                      <a:pPr algn="ctr"/>
                      <a:r>
                        <a:rPr lang="fr-FR" sz="1400" dirty="0" smtClean="0"/>
                        <a:t>Coefficient</a:t>
                      </a:r>
                      <a:endParaRPr lang="fr-FR" sz="1400" dirty="0"/>
                    </a:p>
                  </a:txBody>
                  <a:tcPr marL="94492" marR="94492" anchor="ctr"/>
                </a:tc>
                <a:tc>
                  <a:txBody>
                    <a:bodyPr/>
                    <a:lstStyle/>
                    <a:p>
                      <a:pPr algn="ctr"/>
                      <a:r>
                        <a:rPr lang="fr-FR" dirty="0" smtClean="0"/>
                        <a:t>Forme </a:t>
                      </a:r>
                      <a:endParaRPr lang="fr-FR" dirty="0"/>
                    </a:p>
                  </a:txBody>
                  <a:tcPr marL="94492" marR="94492" anchor="ctr"/>
                </a:tc>
              </a:tr>
              <a:tr h="0">
                <a:tc>
                  <a:txBody>
                    <a:bodyPr/>
                    <a:lstStyle/>
                    <a:p>
                      <a:r>
                        <a:rPr lang="fr-FR" dirty="0" smtClean="0"/>
                        <a:t>Pôle</a:t>
                      </a:r>
                      <a:r>
                        <a:rPr lang="fr-FR" baseline="0" dirty="0" smtClean="0"/>
                        <a:t> 1</a:t>
                      </a:r>
                      <a:endParaRPr lang="fr-FR" dirty="0"/>
                    </a:p>
                  </a:txBody>
                  <a:tcPr marL="94492" marR="94492" anchor="ctr"/>
                </a:tc>
                <a:tc>
                  <a:txBody>
                    <a:bodyPr/>
                    <a:lstStyle/>
                    <a:p>
                      <a:r>
                        <a:rPr lang="fr-FR" dirty="0" smtClean="0"/>
                        <a:t>E31_Gestion</a:t>
                      </a:r>
                      <a:r>
                        <a:rPr lang="fr-FR" baseline="0" dirty="0" smtClean="0"/>
                        <a:t> administrative des relations externes</a:t>
                      </a:r>
                      <a:endParaRPr lang="fr-FR" dirty="0"/>
                    </a:p>
                  </a:txBody>
                  <a:tcPr marL="94492" marR="94492"/>
                </a:tc>
                <a:tc>
                  <a:txBody>
                    <a:bodyPr/>
                    <a:lstStyle/>
                    <a:p>
                      <a:pPr algn="ctr"/>
                      <a:r>
                        <a:rPr lang="fr-FR" dirty="0" smtClean="0"/>
                        <a:t>3</a:t>
                      </a:r>
                      <a:endParaRPr lang="fr-FR" dirty="0"/>
                    </a:p>
                  </a:txBody>
                  <a:tcPr marL="94492" marR="94492" anchor="ctr"/>
                </a:tc>
                <a:tc rowSpan="3">
                  <a:txBody>
                    <a:bodyPr/>
                    <a:lstStyle/>
                    <a:p>
                      <a:r>
                        <a:rPr lang="fr-FR" b="1" dirty="0" smtClean="0"/>
                        <a:t>CCF </a:t>
                      </a:r>
                    </a:p>
                    <a:p>
                      <a:r>
                        <a:rPr lang="fr-FR" dirty="0" smtClean="0"/>
                        <a:t>À</a:t>
                      </a:r>
                      <a:r>
                        <a:rPr lang="fr-FR" baseline="0" dirty="0" smtClean="0"/>
                        <a:t> partir :</a:t>
                      </a:r>
                    </a:p>
                    <a:p>
                      <a:pPr>
                        <a:buFontTx/>
                        <a:buChar char="-"/>
                      </a:pPr>
                      <a:r>
                        <a:rPr lang="fr-FR" baseline="0" dirty="0" smtClean="0"/>
                        <a:t> </a:t>
                      </a:r>
                      <a:r>
                        <a:rPr lang="fr-FR" b="1" baseline="0" dirty="0" smtClean="0">
                          <a:solidFill>
                            <a:schemeClr val="tx1"/>
                          </a:solidFill>
                        </a:rPr>
                        <a:t>du dossier professionnel du candidat,</a:t>
                      </a:r>
                      <a:endParaRPr lang="fr-FR" baseline="0" dirty="0" smtClean="0">
                        <a:solidFill>
                          <a:schemeClr val="tx1"/>
                        </a:solidFill>
                      </a:endParaRPr>
                    </a:p>
                    <a:p>
                      <a:pPr>
                        <a:buFontTx/>
                        <a:buChar char="-"/>
                      </a:pPr>
                      <a:r>
                        <a:rPr lang="fr-FR" baseline="0" dirty="0" smtClean="0"/>
                        <a:t> </a:t>
                      </a:r>
                      <a:r>
                        <a:rPr lang="fr-FR" b="1" baseline="0" dirty="0" smtClean="0"/>
                        <a:t>de la connaissance globale de l’élève  </a:t>
                      </a:r>
                      <a:r>
                        <a:rPr lang="fr-FR" baseline="0" dirty="0" smtClean="0"/>
                        <a:t>durant la totalité de la formation (évaluations : tableau de bord Cerise, compte rendus de PFMP, autres documents permettant l’évaluation du candidat)</a:t>
                      </a:r>
                    </a:p>
                    <a:p>
                      <a:pPr>
                        <a:buFontTx/>
                        <a:buNone/>
                      </a:pPr>
                      <a:r>
                        <a:rPr lang="fr-FR" dirty="0" err="1" smtClean="0">
                          <a:hlinkClick r:id="rId2" action="ppaction://hlinkfile"/>
                        </a:rPr>
                        <a:t>reglement</a:t>
                      </a:r>
                      <a:r>
                        <a:rPr lang="fr-FR" dirty="0" smtClean="0">
                          <a:hlinkClick r:id="rId2" action="ppaction://hlinkfile"/>
                        </a:rPr>
                        <a:t> examen.pdf</a:t>
                      </a:r>
                      <a:endParaRPr lang="fr-FR" dirty="0"/>
                    </a:p>
                  </a:txBody>
                  <a:tcPr marL="94492" marR="94492"/>
                </a:tc>
              </a:tr>
              <a:tr h="370840">
                <a:tc>
                  <a:txBody>
                    <a:bodyPr/>
                    <a:lstStyle/>
                    <a:p>
                      <a:r>
                        <a:rPr lang="fr-FR" dirty="0" smtClean="0"/>
                        <a:t>Pôle 3</a:t>
                      </a:r>
                      <a:endParaRPr lang="fr-FR" dirty="0"/>
                    </a:p>
                  </a:txBody>
                  <a:tcPr marL="94492" marR="94492" anchor="ctr"/>
                </a:tc>
                <a:tc>
                  <a:txBody>
                    <a:bodyPr/>
                    <a:lstStyle/>
                    <a:p>
                      <a:r>
                        <a:rPr lang="fr-FR" dirty="0" smtClean="0"/>
                        <a:t>E32_Gestion administrative interne</a:t>
                      </a:r>
                      <a:endParaRPr lang="fr-FR" dirty="0"/>
                    </a:p>
                  </a:txBody>
                  <a:tcPr marL="94492" marR="94492"/>
                </a:tc>
                <a:tc>
                  <a:txBody>
                    <a:bodyPr/>
                    <a:lstStyle/>
                    <a:p>
                      <a:pPr algn="ctr"/>
                      <a:r>
                        <a:rPr lang="fr-FR" dirty="0" smtClean="0"/>
                        <a:t>4</a:t>
                      </a:r>
                      <a:endParaRPr lang="fr-FR" dirty="0"/>
                    </a:p>
                  </a:txBody>
                  <a:tcPr marL="94492" marR="94492" anchor="ctr"/>
                </a:tc>
                <a:tc vMerge="1">
                  <a:txBody>
                    <a:bodyPr/>
                    <a:lstStyle/>
                    <a:p>
                      <a:endParaRPr lang="fr-FR" dirty="0"/>
                    </a:p>
                  </a:txBody>
                  <a:tcPr/>
                </a:tc>
              </a:tr>
              <a:tr h="370840">
                <a:tc>
                  <a:txBody>
                    <a:bodyPr/>
                    <a:lstStyle/>
                    <a:p>
                      <a:r>
                        <a:rPr lang="fr-FR" dirty="0" smtClean="0"/>
                        <a:t>Pôle 4</a:t>
                      </a:r>
                      <a:endParaRPr lang="fr-FR" dirty="0"/>
                    </a:p>
                  </a:txBody>
                  <a:tcPr marL="94492" marR="94492" anchor="ctr"/>
                </a:tc>
                <a:tc>
                  <a:txBody>
                    <a:bodyPr/>
                    <a:lstStyle/>
                    <a:p>
                      <a:r>
                        <a:rPr lang="fr-FR" dirty="0" smtClean="0"/>
                        <a:t>E33_Gestion administrative des projets</a:t>
                      </a:r>
                      <a:endParaRPr lang="fr-FR" dirty="0"/>
                    </a:p>
                  </a:txBody>
                  <a:tcPr marL="94492" marR="94492"/>
                </a:tc>
                <a:tc>
                  <a:txBody>
                    <a:bodyPr/>
                    <a:lstStyle/>
                    <a:p>
                      <a:pPr algn="ctr"/>
                      <a:r>
                        <a:rPr lang="fr-FR" dirty="0" smtClean="0"/>
                        <a:t>2</a:t>
                      </a:r>
                      <a:endParaRPr lang="fr-FR" dirty="0"/>
                    </a:p>
                  </a:txBody>
                  <a:tcPr marL="94492" marR="94492" anchor="ctr"/>
                </a:tc>
                <a:tc vMerge="1">
                  <a:txBody>
                    <a:bodyPr/>
                    <a:lstStyle/>
                    <a:p>
                      <a:endParaRPr lang="fr-FR" dirty="0"/>
                    </a:p>
                  </a:txBody>
                  <a:tcPr/>
                </a:tc>
              </a:tr>
            </a:tbl>
          </a:graphicData>
        </a:graphic>
      </p:graphicFrame>
      <p:pic>
        <p:nvPicPr>
          <p:cNvPr id="7"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7544" y="332656"/>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Rectangle à coins arrondis 3"/>
          <p:cNvSpPr/>
          <p:nvPr/>
        </p:nvSpPr>
        <p:spPr>
          <a:xfrm>
            <a:off x="755576" y="5301208"/>
            <a:ext cx="7920880" cy="93610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dirty="0" smtClean="0"/>
              <a:t>Par le biais des ateliers rédactionnels, le professeur de lettres intervient aussi dans 5 situations  du pôle 2 – Gestion administrative du personnel</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9612" y="274638"/>
            <a:ext cx="8056884" cy="778098"/>
          </a:xfrm>
          <a:ln cmpd="sng">
            <a:noFill/>
          </a:ln>
        </p:spPr>
        <p:txBody>
          <a:bodyPr anchor="ctr">
            <a:noAutofit/>
          </a:bodyPr>
          <a:lstStyle/>
          <a:p>
            <a:r>
              <a:rPr lang="fr-FR" sz="2800" b="1" dirty="0" smtClean="0">
                <a:solidFill>
                  <a:schemeClr val="bg2">
                    <a:lumMod val="75000"/>
                  </a:schemeClr>
                </a:solidFill>
              </a:rPr>
              <a:t>Quelle est la place pour le professeur de lettres dans la certification ?</a:t>
            </a:r>
            <a:endParaRPr lang="fr-FR" sz="2800" b="1" dirty="0">
              <a:solidFill>
                <a:schemeClr val="bg2">
                  <a:lumMod val="75000"/>
                </a:schemeClr>
              </a:solidFill>
            </a:endParaRPr>
          </a:p>
        </p:txBody>
      </p:sp>
      <p:pic>
        <p:nvPicPr>
          <p:cNvPr id="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9695" y="116632"/>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ZoneTexte 2"/>
          <p:cNvSpPr txBox="1"/>
          <p:nvPr/>
        </p:nvSpPr>
        <p:spPr>
          <a:xfrm>
            <a:off x="579562" y="1556793"/>
            <a:ext cx="8312918" cy="4955203"/>
          </a:xfrm>
          <a:prstGeom prst="rect">
            <a:avLst/>
          </a:prstGeom>
          <a:noFill/>
        </p:spPr>
        <p:txBody>
          <a:bodyPr wrap="square" rtlCol="0">
            <a:spAutoFit/>
          </a:bodyPr>
          <a:lstStyle/>
          <a:p>
            <a:pPr marL="274320" indent="-274320" algn="just" fontAlgn="auto">
              <a:spcAft>
                <a:spcPts val="0"/>
              </a:spcAft>
              <a:buFont typeface="Wingdings 2"/>
              <a:buChar char=""/>
              <a:defRPr/>
            </a:pPr>
            <a:r>
              <a:rPr lang="fr-FR" dirty="0"/>
              <a:t>L’évaluation est réalisée conjointement par les professeurs de Gestion Administration et </a:t>
            </a:r>
            <a:r>
              <a:rPr lang="fr-FR" b="1" dirty="0"/>
              <a:t>le professeur de lettres en charge de l’Atelier rédactionnel</a:t>
            </a:r>
          </a:p>
          <a:p>
            <a:pPr marL="274320" indent="-274320" algn="just" fontAlgn="auto">
              <a:spcBef>
                <a:spcPts val="600"/>
              </a:spcBef>
              <a:spcAft>
                <a:spcPts val="0"/>
              </a:spcAft>
              <a:buFont typeface="Wingdings 2"/>
              <a:buChar char=""/>
              <a:defRPr/>
            </a:pPr>
            <a:r>
              <a:rPr lang="fr-FR" dirty="0"/>
              <a:t>L’évaluation se fonde sur </a:t>
            </a:r>
            <a:r>
              <a:rPr lang="fr-FR" b="1" dirty="0"/>
              <a:t>l’examen du dossier du candidat et de la connaissance globale de l’élève durant son cursus </a:t>
            </a:r>
            <a:r>
              <a:rPr lang="fr-FR" dirty="0"/>
              <a:t>de formation (bilan par année sous forme de profil)</a:t>
            </a:r>
          </a:p>
          <a:p>
            <a:pPr marL="274320" indent="-274320" algn="just" fontAlgn="auto">
              <a:spcBef>
                <a:spcPts val="600"/>
              </a:spcBef>
              <a:spcAft>
                <a:spcPts val="0"/>
              </a:spcAft>
              <a:buFont typeface="Wingdings 2"/>
              <a:buChar char=""/>
              <a:defRPr/>
            </a:pPr>
            <a:r>
              <a:rPr lang="fr-FR" dirty="0" smtClean="0"/>
              <a:t>La DEC  </a:t>
            </a:r>
            <a:r>
              <a:rPr lang="fr-FR" dirty="0"/>
              <a:t>détermine en fin d’année la date de remise des dossiers par les </a:t>
            </a:r>
            <a:r>
              <a:rPr lang="fr-FR" dirty="0" smtClean="0"/>
              <a:t>élèves.</a:t>
            </a:r>
            <a:endParaRPr lang="fr-FR" dirty="0"/>
          </a:p>
          <a:p>
            <a:pPr marL="274320" indent="-274320" algn="just" fontAlgn="auto">
              <a:spcBef>
                <a:spcPts val="600"/>
              </a:spcBef>
              <a:spcAft>
                <a:spcPts val="0"/>
              </a:spcAft>
              <a:buFont typeface="Wingdings 2"/>
              <a:buChar char=""/>
              <a:defRPr/>
            </a:pPr>
            <a:r>
              <a:rPr lang="fr-FR" dirty="0"/>
              <a:t>Une concertation est organisée avec les professeurs afin de </a:t>
            </a:r>
            <a:r>
              <a:rPr lang="fr-FR" b="1" dirty="0"/>
              <a:t>déterminer le profil du candidat</a:t>
            </a:r>
            <a:r>
              <a:rPr lang="fr-FR" dirty="0"/>
              <a:t>. </a:t>
            </a:r>
          </a:p>
          <a:p>
            <a:pPr marL="274320" indent="-274320" algn="just" fontAlgn="auto">
              <a:spcBef>
                <a:spcPts val="600"/>
              </a:spcBef>
              <a:spcAft>
                <a:spcPts val="0"/>
              </a:spcAft>
              <a:buFont typeface="Wingdings 2"/>
              <a:buChar char=""/>
              <a:defRPr/>
            </a:pPr>
            <a:r>
              <a:rPr lang="fr-FR" sz="2000" dirty="0"/>
              <a:t>Après examen du dossier professionnel du candidat et de tout autre élément guidant son évaluation, la commission renseigne les critères d'évaluation et complète la grille prévue afin de proposer une note sur 20 affectée du coefficient concerné par la sous-épreuve</a:t>
            </a:r>
            <a:r>
              <a:rPr lang="fr-FR" sz="2000" dirty="0" smtClean="0"/>
              <a:t>.</a:t>
            </a:r>
            <a:endParaRPr lang="fr-FR" sz="1400" dirty="0"/>
          </a:p>
          <a:p>
            <a:endParaRPr lang="fr-FR" dirty="0"/>
          </a:p>
          <a:p>
            <a:r>
              <a:rPr lang="fr-FR" dirty="0" smtClean="0"/>
              <a:t>Lien vers le diaporama </a:t>
            </a:r>
            <a:r>
              <a:rPr lang="fr-FR" dirty="0" smtClean="0">
                <a:hlinkClick r:id="rId3" action="ppaction://hlinkpres?slideindex=1&amp;slidetitle="/>
              </a:rPr>
              <a:t>La certification</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987824" y="1772816"/>
            <a:ext cx="5694015" cy="4391000"/>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
        <p:nvSpPr>
          <p:cNvPr id="2" name="Titre 1"/>
          <p:cNvSpPr>
            <a:spLocks noGrp="1"/>
          </p:cNvSpPr>
          <p:nvPr>
            <p:ph type="title"/>
          </p:nvPr>
        </p:nvSpPr>
        <p:spPr/>
        <p:txBody>
          <a:bodyPr/>
          <a:lstStyle/>
          <a:p>
            <a:r>
              <a:rPr lang="fr-FR" dirty="0" smtClean="0"/>
              <a:t>L’évaluation</a:t>
            </a:r>
            <a:endParaRPr lang="fr-FR" dirty="0"/>
          </a:p>
        </p:txBody>
      </p:sp>
      <p:sp>
        <p:nvSpPr>
          <p:cNvPr id="6" name="ZoneTexte 5"/>
          <p:cNvSpPr txBox="1"/>
          <p:nvPr/>
        </p:nvSpPr>
        <p:spPr>
          <a:xfrm>
            <a:off x="179512" y="1412776"/>
            <a:ext cx="2736304" cy="1200329"/>
          </a:xfrm>
          <a:prstGeom prst="rect">
            <a:avLst/>
          </a:prstGeom>
          <a:noFill/>
        </p:spPr>
        <p:txBody>
          <a:bodyPr wrap="square" rtlCol="0">
            <a:spAutoFit/>
          </a:bodyPr>
          <a:lstStyle/>
          <a:p>
            <a:r>
              <a:rPr lang="fr-FR" b="1" dirty="0" smtClean="0"/>
              <a:t>Exemple</a:t>
            </a:r>
            <a:r>
              <a:rPr lang="fr-FR" dirty="0" smtClean="0"/>
              <a:t> – Grille E31 – </a:t>
            </a:r>
          </a:p>
          <a:p>
            <a:r>
              <a:rPr lang="fr-FR" dirty="0" smtClean="0"/>
              <a:t>Gestion</a:t>
            </a:r>
          </a:p>
          <a:p>
            <a:r>
              <a:rPr lang="fr-FR" dirty="0" smtClean="0"/>
              <a:t>Administrative </a:t>
            </a:r>
          </a:p>
          <a:p>
            <a:r>
              <a:rPr lang="fr-FR" dirty="0" smtClean="0"/>
              <a:t>des relations externes</a:t>
            </a:r>
            <a:endParaRPr lang="fr-FR" dirty="0"/>
          </a:p>
        </p:txBody>
      </p:sp>
      <p:sp>
        <p:nvSpPr>
          <p:cNvPr id="7" name="Ellipse 6"/>
          <p:cNvSpPr/>
          <p:nvPr/>
        </p:nvSpPr>
        <p:spPr>
          <a:xfrm>
            <a:off x="1907704" y="5085183"/>
            <a:ext cx="5976664" cy="1193991"/>
          </a:xfrm>
          <a:prstGeom prst="ellipse">
            <a:avLst/>
          </a:prstGeom>
          <a:noFill/>
          <a:ln w="28575"/>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pic>
        <p:nvPicPr>
          <p:cNvPr id="11" name="Picture 3"/>
          <p:cNvPicPr>
            <a:picLocks noChangeAspect="1" noChangeArrowheads="1"/>
          </p:cNvPicPr>
          <p:nvPr/>
        </p:nvPicPr>
        <p:blipFill>
          <a:blip r:embed="rId3" cstate="print"/>
          <a:srcRect/>
          <a:stretch>
            <a:fillRect/>
          </a:stretch>
        </p:blipFill>
        <p:spPr bwMode="auto">
          <a:xfrm>
            <a:off x="4277704" y="3284984"/>
            <a:ext cx="1236663" cy="2220913"/>
          </a:xfrm>
          <a:prstGeom prst="rect">
            <a:avLst/>
          </a:prstGeom>
          <a:noFill/>
          <a:ln w="9525">
            <a:noFill/>
            <a:miter lim="800000"/>
            <a:headEnd/>
            <a:tailEnd/>
          </a:ln>
        </p:spPr>
      </p:pic>
      <p:pic>
        <p:nvPicPr>
          <p:cNvPr id="8"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17099" y="243357"/>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48954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23528" y="1844824"/>
            <a:ext cx="4851311" cy="335375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itre 1"/>
          <p:cNvSpPr>
            <a:spLocks noGrp="1"/>
          </p:cNvSpPr>
          <p:nvPr>
            <p:ph type="title"/>
          </p:nvPr>
        </p:nvSpPr>
        <p:spPr>
          <a:xfrm>
            <a:off x="301752" y="228600"/>
            <a:ext cx="8534400" cy="824136"/>
          </a:xfrm>
        </p:spPr>
        <p:txBody>
          <a:bodyPr>
            <a:normAutofit fontScale="90000"/>
          </a:bodyPr>
          <a:lstStyle/>
          <a:p>
            <a:r>
              <a:rPr lang="fr-FR" b="1" dirty="0" smtClean="0">
                <a:solidFill>
                  <a:schemeClr val="bg2">
                    <a:lumMod val="75000"/>
                  </a:schemeClr>
                </a:solidFill>
              </a:rPr>
              <a:t/>
            </a:r>
            <a:br>
              <a:rPr lang="fr-FR" b="1" dirty="0" smtClean="0">
                <a:solidFill>
                  <a:schemeClr val="bg2">
                    <a:lumMod val="75000"/>
                  </a:schemeClr>
                </a:solidFill>
              </a:rPr>
            </a:br>
            <a:r>
              <a:rPr lang="fr-FR" b="1" dirty="0" smtClean="0">
                <a:solidFill>
                  <a:schemeClr val="bg2">
                    <a:lumMod val="75000"/>
                  </a:schemeClr>
                </a:solidFill>
              </a:rPr>
              <a:t>Qu’est-ce que </a:t>
            </a:r>
            <a:br>
              <a:rPr lang="fr-FR" b="1" dirty="0" smtClean="0">
                <a:solidFill>
                  <a:schemeClr val="bg2">
                    <a:lumMod val="75000"/>
                  </a:schemeClr>
                </a:solidFill>
              </a:rPr>
            </a:br>
            <a:r>
              <a:rPr lang="fr-FR" b="1" dirty="0" smtClean="0">
                <a:solidFill>
                  <a:schemeClr val="bg2">
                    <a:lumMod val="75000"/>
                  </a:schemeClr>
                </a:solidFill>
              </a:rPr>
              <a:t>les ateliers rédactionnels ?</a:t>
            </a:r>
            <a:endParaRPr lang="fr-FR" b="1" dirty="0">
              <a:solidFill>
                <a:schemeClr val="bg2">
                  <a:lumMod val="75000"/>
                </a:schemeClr>
              </a:solidFill>
            </a:endParaRPr>
          </a:p>
        </p:txBody>
      </p:sp>
      <p:pic>
        <p:nvPicPr>
          <p:cNvPr id="11" name="Picture 2" descr="C:\Users\Sabine VANDENBUSSCHE\AppData\Local\Microsoft\Windows\Temporary Internet Files\Content.IE5\E1X1YN52\MM900288928[1].gif"/>
          <p:cNvPicPr>
            <a:picLocks noChangeAspect="1" noChangeArrowheads="1" noCrop="1"/>
          </p:cNvPicPr>
          <p:nvPr/>
        </p:nvPicPr>
        <p:blipFill>
          <a:blip r:embed="rId3" cstate="print"/>
          <a:srcRect/>
          <a:stretch>
            <a:fillRect/>
          </a:stretch>
        </p:blipFill>
        <p:spPr bwMode="auto">
          <a:xfrm>
            <a:off x="3209364" y="3933056"/>
            <a:ext cx="1141095" cy="1080120"/>
          </a:xfrm>
          <a:prstGeom prst="rect">
            <a:avLst/>
          </a:prstGeom>
          <a:noFill/>
        </p:spPr>
      </p:pic>
      <p:pic>
        <p:nvPicPr>
          <p:cNvPr id="1029"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23528" y="332656"/>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3" name="ZoneTexte 22"/>
          <p:cNvSpPr txBox="1"/>
          <p:nvPr/>
        </p:nvSpPr>
        <p:spPr>
          <a:xfrm>
            <a:off x="5652120" y="1556792"/>
            <a:ext cx="3024336" cy="923330"/>
          </a:xfrm>
          <a:prstGeom prst="rect">
            <a:avLst/>
          </a:prstGeom>
          <a:noFill/>
        </p:spPr>
        <p:txBody>
          <a:bodyPr wrap="square" rtlCol="0">
            <a:spAutoFit/>
          </a:bodyPr>
          <a:lstStyle/>
          <a:p>
            <a:pPr marL="285750" indent="-285750">
              <a:buFont typeface="Arial" panose="020B0604020202020204" pitchFamily="34" charset="0"/>
              <a:buChar char="•"/>
            </a:pPr>
            <a:r>
              <a:rPr lang="fr-FR" dirty="0" smtClean="0"/>
              <a:t>Un scénario déterminé par les enseignants des 2 spécialités</a:t>
            </a:r>
            <a:endParaRPr lang="fr-FR" dirty="0"/>
          </a:p>
        </p:txBody>
      </p:sp>
      <p:sp>
        <p:nvSpPr>
          <p:cNvPr id="27" name="ZoneTexte 26"/>
          <p:cNvSpPr txBox="1"/>
          <p:nvPr/>
        </p:nvSpPr>
        <p:spPr>
          <a:xfrm>
            <a:off x="5652120" y="2480122"/>
            <a:ext cx="3024336" cy="646331"/>
          </a:xfrm>
          <a:prstGeom prst="rect">
            <a:avLst/>
          </a:prstGeom>
          <a:noFill/>
        </p:spPr>
        <p:txBody>
          <a:bodyPr wrap="square" rtlCol="0">
            <a:spAutoFit/>
          </a:bodyPr>
          <a:lstStyle/>
          <a:p>
            <a:pPr marL="285750" indent="-285750">
              <a:buFont typeface="Arial" panose="020B0604020202020204" pitchFamily="34" charset="0"/>
              <a:buChar char="•"/>
            </a:pPr>
            <a:r>
              <a:rPr lang="fr-FR" dirty="0" smtClean="0"/>
              <a:t>Le scénario se conçoit à partir du référentiel</a:t>
            </a:r>
            <a:endParaRPr lang="fr-FR" dirty="0"/>
          </a:p>
        </p:txBody>
      </p:sp>
      <p:sp>
        <p:nvSpPr>
          <p:cNvPr id="28" name="ZoneTexte 27"/>
          <p:cNvSpPr txBox="1"/>
          <p:nvPr/>
        </p:nvSpPr>
        <p:spPr>
          <a:xfrm>
            <a:off x="5652120" y="3284984"/>
            <a:ext cx="3168352" cy="646331"/>
          </a:xfrm>
          <a:prstGeom prst="rect">
            <a:avLst/>
          </a:prstGeom>
          <a:noFill/>
        </p:spPr>
        <p:txBody>
          <a:bodyPr wrap="square" rtlCol="0">
            <a:spAutoFit/>
          </a:bodyPr>
          <a:lstStyle/>
          <a:p>
            <a:pPr marL="285750" indent="-285750">
              <a:buFont typeface="Arial" panose="020B0604020202020204" pitchFamily="34" charset="0"/>
              <a:buChar char="•"/>
            </a:pPr>
            <a:r>
              <a:rPr lang="fr-FR" dirty="0" smtClean="0"/>
              <a:t>Une mise en activité </a:t>
            </a:r>
            <a:r>
              <a:rPr lang="fr-FR" dirty="0" err="1" smtClean="0"/>
              <a:t>contextualisée</a:t>
            </a:r>
            <a:endParaRPr lang="fr-FR" dirty="0"/>
          </a:p>
        </p:txBody>
      </p:sp>
      <p:sp>
        <p:nvSpPr>
          <p:cNvPr id="29" name="ZoneTexte 28"/>
          <p:cNvSpPr txBox="1"/>
          <p:nvPr/>
        </p:nvSpPr>
        <p:spPr>
          <a:xfrm>
            <a:off x="5688124" y="4103188"/>
            <a:ext cx="3096344" cy="1200329"/>
          </a:xfrm>
          <a:prstGeom prst="rect">
            <a:avLst/>
          </a:prstGeom>
          <a:noFill/>
        </p:spPr>
        <p:txBody>
          <a:bodyPr wrap="square" rtlCol="0">
            <a:spAutoFit/>
          </a:bodyPr>
          <a:lstStyle/>
          <a:p>
            <a:pPr marL="285750" indent="-285750">
              <a:buFont typeface="Arial" panose="020B0604020202020204" pitchFamily="34" charset="0"/>
              <a:buChar char="•"/>
            </a:pPr>
            <a:r>
              <a:rPr lang="fr-FR" dirty="0" smtClean="0"/>
              <a:t>Un accès aux outils numériques du BAC GA pour les enseignants de lettres (Ex : Cerise…)</a:t>
            </a:r>
            <a:endParaRPr lang="fr-FR" dirty="0"/>
          </a:p>
        </p:txBody>
      </p:sp>
      <p:sp>
        <p:nvSpPr>
          <p:cNvPr id="31" name="Rectangle à coins arrondis 30"/>
          <p:cNvSpPr/>
          <p:nvPr/>
        </p:nvSpPr>
        <p:spPr>
          <a:xfrm>
            <a:off x="3886533" y="5421416"/>
            <a:ext cx="4896544" cy="117593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1700" b="1" dirty="0" smtClean="0"/>
              <a:t>Aider les élèves à acquérir des compétences professionnelles et tout particulièrement à maîtriser les différents genres d’écrits professionnels</a:t>
            </a:r>
            <a:endParaRPr lang="fr-FR" sz="1700" b="1" dirty="0"/>
          </a:p>
        </p:txBody>
      </p:sp>
      <p:sp>
        <p:nvSpPr>
          <p:cNvPr id="1024" name="Rectangle avec flèche vers la droite 1023"/>
          <p:cNvSpPr/>
          <p:nvPr/>
        </p:nvSpPr>
        <p:spPr>
          <a:xfrm>
            <a:off x="2411760" y="5303517"/>
            <a:ext cx="1080120" cy="1293835"/>
          </a:xfrm>
          <a:prstGeom prst="rightArrowCallou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endParaRPr lang="fr-FR"/>
          </a:p>
        </p:txBody>
      </p:sp>
      <p:sp>
        <p:nvSpPr>
          <p:cNvPr id="1025" name="Rectangle avec flèche vers le bas 1024"/>
          <p:cNvSpPr/>
          <p:nvPr/>
        </p:nvSpPr>
        <p:spPr>
          <a:xfrm>
            <a:off x="1835696" y="1151805"/>
            <a:ext cx="1944216" cy="866651"/>
          </a:xfrm>
          <a:prstGeom prst="downArrowCallou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r-FR" dirty="0" smtClean="0"/>
              <a:t>Situation professionnelle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000"/>
                                        <p:tgtEl>
                                          <p:spTgt spid="27"/>
                                        </p:tgtEl>
                                      </p:cBhvr>
                                    </p:animEffect>
                                    <p:anim calcmode="lin" valueType="num">
                                      <p:cBhvr>
                                        <p:cTn id="20" dur="1000" fill="hold"/>
                                        <p:tgtEl>
                                          <p:spTgt spid="27"/>
                                        </p:tgtEl>
                                        <p:attrNameLst>
                                          <p:attrName>ppt_x</p:attrName>
                                        </p:attrNameLst>
                                      </p:cBhvr>
                                      <p:tavLst>
                                        <p:tav tm="0">
                                          <p:val>
                                            <p:strVal val="#ppt_x"/>
                                          </p:val>
                                        </p:tav>
                                        <p:tav tm="100000">
                                          <p:val>
                                            <p:strVal val="#ppt_x"/>
                                          </p:val>
                                        </p:tav>
                                      </p:tavLst>
                                    </p:anim>
                                    <p:anim calcmode="lin" valueType="num">
                                      <p:cBhvr>
                                        <p:cTn id="2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1000"/>
                                        <p:tgtEl>
                                          <p:spTgt spid="31"/>
                                        </p:tgtEl>
                                      </p:cBhvr>
                                    </p:animEffect>
                                    <p:anim calcmode="lin" valueType="num">
                                      <p:cBhvr>
                                        <p:cTn id="41" dur="1000" fill="hold"/>
                                        <p:tgtEl>
                                          <p:spTgt spid="31"/>
                                        </p:tgtEl>
                                        <p:attrNameLst>
                                          <p:attrName>ppt_x</p:attrName>
                                        </p:attrNameLst>
                                      </p:cBhvr>
                                      <p:tavLst>
                                        <p:tav tm="0">
                                          <p:val>
                                            <p:strVal val="#ppt_x"/>
                                          </p:val>
                                        </p:tav>
                                        <p:tav tm="100000">
                                          <p:val>
                                            <p:strVal val="#ppt_x"/>
                                          </p:val>
                                        </p:tav>
                                      </p:tavLst>
                                    </p:anim>
                                    <p:anim calcmode="lin" valueType="num">
                                      <p:cBhvr>
                                        <p:cTn id="4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P spid="27" grpId="0"/>
      <p:bldP spid="28" grpId="0"/>
      <p:bldP spid="29" grpId="0"/>
      <p:bldP spid="3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1620" y="116632"/>
            <a:ext cx="7488832" cy="1035174"/>
          </a:xfrm>
          <a:ln cmpd="sng">
            <a:noFill/>
          </a:ln>
        </p:spPr>
        <p:txBody>
          <a:bodyPr anchor="ctr">
            <a:normAutofit fontScale="90000"/>
          </a:bodyPr>
          <a:lstStyle/>
          <a:p>
            <a:r>
              <a:rPr lang="fr-FR" b="1" dirty="0" smtClean="0">
                <a:solidFill>
                  <a:schemeClr val="bg2">
                    <a:lumMod val="75000"/>
                  </a:schemeClr>
                </a:solidFill>
              </a:rPr>
              <a:t>Qu’est-ce que les ateliers rédactionnels ?</a:t>
            </a:r>
            <a:endParaRPr lang="fr-FR" b="1" dirty="0">
              <a:solidFill>
                <a:schemeClr val="bg2">
                  <a:lumMod val="75000"/>
                </a:schemeClr>
              </a:solidFill>
            </a:endParaRPr>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332656"/>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Rectangle 4"/>
          <p:cNvSpPr/>
          <p:nvPr/>
        </p:nvSpPr>
        <p:spPr>
          <a:xfrm>
            <a:off x="216460" y="1700808"/>
            <a:ext cx="8712968" cy="3046988"/>
          </a:xfrm>
          <a:prstGeom prst="rect">
            <a:avLst/>
          </a:prstGeom>
        </p:spPr>
        <p:txBody>
          <a:bodyPr wrap="square">
            <a:spAutoFit/>
          </a:bodyPr>
          <a:lstStyle/>
          <a:p>
            <a:pPr marL="342900" indent="-342900">
              <a:buFont typeface="Arial" panose="020B0604020202020204" pitchFamily="34" charset="0"/>
              <a:buChar char="•"/>
            </a:pPr>
            <a:r>
              <a:rPr lang="fr-FR" sz="2400" b="1" dirty="0"/>
              <a:t>Les compétences rédactionnelles</a:t>
            </a:r>
          </a:p>
          <a:p>
            <a:pPr algn="just"/>
            <a:r>
              <a:rPr lang="fr-FR" sz="2400" dirty="0"/>
              <a:t>« Dans son rôle d’interface et de producteur de documents et de supports de communication, le titulaire du baccalauréat professionnel Gestion-administration doit </a:t>
            </a:r>
            <a:r>
              <a:rPr lang="fr-FR" sz="2400" b="1" dirty="0"/>
              <a:t>maîtriser la qualité de son expression écrite ou orale.</a:t>
            </a:r>
          </a:p>
          <a:p>
            <a:pPr algn="just"/>
            <a:r>
              <a:rPr lang="fr-FR" sz="2400" dirty="0"/>
              <a:t>Vecteur de l’image de l’organisation, sa </a:t>
            </a:r>
            <a:r>
              <a:rPr lang="fr-FR" sz="2400" b="1" dirty="0"/>
              <a:t>maîtrise de l’orthographe et de la syntaxe </a:t>
            </a:r>
            <a:r>
              <a:rPr lang="fr-FR" sz="2400" dirty="0"/>
              <a:t>est impérative. » </a:t>
            </a:r>
          </a:p>
          <a:p>
            <a:r>
              <a:rPr lang="fr-FR" sz="2400" i="1" dirty="0"/>
              <a:t>			</a:t>
            </a:r>
            <a:r>
              <a:rPr lang="fr-FR" sz="2400" i="1" dirty="0" smtClean="0"/>
              <a:t>                     </a:t>
            </a:r>
            <a:r>
              <a:rPr lang="fr-FR" i="1" dirty="0" smtClean="0"/>
              <a:t>Référentiel </a:t>
            </a:r>
            <a:r>
              <a:rPr lang="fr-FR" i="1" dirty="0"/>
              <a:t>des activités professionnelles</a:t>
            </a:r>
          </a:p>
        </p:txBody>
      </p:sp>
      <p:sp>
        <p:nvSpPr>
          <p:cNvPr id="12" name="Pentagone 11"/>
          <p:cNvSpPr/>
          <p:nvPr/>
        </p:nvSpPr>
        <p:spPr>
          <a:xfrm>
            <a:off x="462660" y="4869160"/>
            <a:ext cx="8424936" cy="1152128"/>
          </a:xfrm>
          <a:prstGeom prst="homePlat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2400" b="1" dirty="0" smtClean="0">
                <a:solidFill>
                  <a:schemeClr val="bg1"/>
                </a:solidFill>
              </a:rPr>
              <a:t>LES SAVOIRS RÉDACTIONNELS </a:t>
            </a:r>
          </a:p>
          <a:p>
            <a:pPr algn="ctr"/>
            <a:r>
              <a:rPr lang="fr-FR" sz="2400" b="1" dirty="0" smtClean="0">
                <a:solidFill>
                  <a:schemeClr val="bg1"/>
                </a:solidFill>
              </a:rPr>
              <a:t>AU CŒUR DU DIPLÔME</a:t>
            </a:r>
            <a:endParaRPr lang="fr-FR" sz="2400" b="1"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15616" y="228600"/>
            <a:ext cx="7720536" cy="824136"/>
          </a:xfrm>
        </p:spPr>
        <p:txBody>
          <a:bodyPr>
            <a:normAutofit fontScale="90000"/>
          </a:bodyPr>
          <a:lstStyle/>
          <a:p>
            <a:r>
              <a:rPr lang="fr-FR" dirty="0" smtClean="0"/>
              <a:t>Les situations professionnelles concernées par les savoirs rédactionnels</a:t>
            </a:r>
            <a:endParaRPr lang="fr-FR" dirty="0"/>
          </a:p>
        </p:txBody>
      </p:sp>
      <p:sp>
        <p:nvSpPr>
          <p:cNvPr id="3" name="Espace réservé du contenu 2"/>
          <p:cNvSpPr>
            <a:spLocks noGrp="1"/>
          </p:cNvSpPr>
          <p:nvPr>
            <p:ph sz="quarter" idx="1"/>
          </p:nvPr>
        </p:nvSpPr>
        <p:spPr>
          <a:xfrm>
            <a:off x="179512" y="1196752"/>
            <a:ext cx="8784976" cy="4758280"/>
          </a:xfrm>
        </p:spPr>
        <p:txBody>
          <a:bodyPr/>
          <a:lstStyle/>
          <a:p>
            <a:pPr marL="0" indent="0">
              <a:buNone/>
            </a:pPr>
            <a:r>
              <a:rPr lang="fr-FR" b="1" dirty="0" smtClean="0"/>
              <a:t>4 </a:t>
            </a:r>
            <a:r>
              <a:rPr lang="fr-FR" sz="2000" b="1" dirty="0" smtClean="0"/>
              <a:t>pôles de formation </a:t>
            </a:r>
            <a:r>
              <a:rPr lang="fr-FR" sz="2000" dirty="0" smtClean="0"/>
              <a:t>55 situations professionnelles </a:t>
            </a:r>
            <a:r>
              <a:rPr lang="fr-FR" sz="2000" b="1" dirty="0" smtClean="0"/>
              <a:t>17 situations d’AR</a:t>
            </a:r>
          </a:p>
          <a:p>
            <a:pPr marL="0" indent="0">
              <a:buNone/>
            </a:pPr>
            <a:endParaRPr lang="fr-FR" sz="2000" b="1" dirty="0"/>
          </a:p>
        </p:txBody>
      </p:sp>
      <p:pic>
        <p:nvPicPr>
          <p:cNvPr id="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6" y="271019"/>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4" name="Tableau 3"/>
          <p:cNvGraphicFramePr>
            <a:graphicFrameLocks noGrp="1"/>
          </p:cNvGraphicFramePr>
          <p:nvPr>
            <p:extLst>
              <p:ext uri="{D42A27DB-BD31-4B8C-83A1-F6EECF244321}">
                <p14:modId xmlns="" xmlns:p14="http://schemas.microsoft.com/office/powerpoint/2010/main" val="103396235"/>
              </p:ext>
            </p:extLst>
          </p:nvPr>
        </p:nvGraphicFramePr>
        <p:xfrm>
          <a:off x="179512" y="1772816"/>
          <a:ext cx="8784976" cy="5034856"/>
        </p:xfrm>
        <a:graphic>
          <a:graphicData uri="http://schemas.openxmlformats.org/drawingml/2006/table">
            <a:tbl>
              <a:tblPr firstRow="1" bandRow="1">
                <a:tableStyleId>{5C22544A-7EE6-4342-B048-85BDC9FD1C3A}</a:tableStyleId>
              </a:tblPr>
              <a:tblGrid>
                <a:gridCol w="2196244"/>
                <a:gridCol w="2415868"/>
                <a:gridCol w="1976620"/>
                <a:gridCol w="2196244"/>
              </a:tblGrid>
              <a:tr h="920056">
                <a:tc>
                  <a:txBody>
                    <a:bodyPr/>
                    <a:lstStyle/>
                    <a:p>
                      <a:pPr algn="ctr"/>
                      <a:r>
                        <a:rPr lang="fr-FR" sz="1300" dirty="0" smtClean="0"/>
                        <a:t>Pôle 1 Gestion administrative des relations externes</a:t>
                      </a:r>
                    </a:p>
                    <a:p>
                      <a:pPr algn="ctr"/>
                      <a:r>
                        <a:rPr lang="fr-FR" sz="1300" dirty="0" smtClean="0"/>
                        <a:t>3 situations</a:t>
                      </a:r>
                      <a:endParaRPr lang="fr-FR" sz="1300" dirty="0"/>
                    </a:p>
                  </a:txBody>
                  <a:tcPr/>
                </a:tc>
                <a:tc>
                  <a:txBody>
                    <a:bodyPr/>
                    <a:lstStyle/>
                    <a:p>
                      <a:pPr algn="ctr"/>
                      <a:r>
                        <a:rPr lang="fr-FR" sz="1300" dirty="0" smtClean="0"/>
                        <a:t>Pôle 2 Gestion administrative avec le personnel</a:t>
                      </a:r>
                    </a:p>
                    <a:p>
                      <a:pPr algn="ctr"/>
                      <a:r>
                        <a:rPr lang="fr-FR" sz="1300" dirty="0" smtClean="0"/>
                        <a:t>5 situations</a:t>
                      </a:r>
                      <a:endParaRPr lang="fr-FR" sz="1300" dirty="0"/>
                    </a:p>
                  </a:txBody>
                  <a:tcPr/>
                </a:tc>
                <a:tc>
                  <a:txBody>
                    <a:bodyPr/>
                    <a:lstStyle/>
                    <a:p>
                      <a:pPr algn="ctr"/>
                      <a:r>
                        <a:rPr lang="fr-FR" sz="1300" dirty="0" smtClean="0"/>
                        <a:t>Pôle 3 Gestion administrative interne</a:t>
                      </a:r>
                    </a:p>
                    <a:p>
                      <a:pPr algn="ctr"/>
                      <a:r>
                        <a:rPr lang="fr-FR" sz="1300" dirty="0" smtClean="0"/>
                        <a:t>3 situations</a:t>
                      </a:r>
                      <a:endParaRPr lang="fr-FR" sz="1300" dirty="0"/>
                    </a:p>
                  </a:txBody>
                  <a:tcPr/>
                </a:tc>
                <a:tc>
                  <a:txBody>
                    <a:bodyPr/>
                    <a:lstStyle/>
                    <a:p>
                      <a:pPr algn="ctr"/>
                      <a:r>
                        <a:rPr lang="fr-FR" sz="1300" dirty="0" smtClean="0"/>
                        <a:t>Pôle 4 Gestion administrative de projets</a:t>
                      </a:r>
                    </a:p>
                    <a:p>
                      <a:pPr algn="ctr"/>
                      <a:r>
                        <a:rPr lang="fr-FR" sz="1300" dirty="0" smtClean="0"/>
                        <a:t>6 situations</a:t>
                      </a:r>
                      <a:endParaRPr lang="fr-FR" sz="1300" dirty="0"/>
                    </a:p>
                  </a:txBody>
                  <a:tcPr/>
                </a:tc>
              </a:tr>
              <a:tr h="3976488">
                <a:tc>
                  <a:txBody>
                    <a:bodyPr/>
                    <a:lstStyle/>
                    <a:p>
                      <a:r>
                        <a:rPr lang="fr-FR" sz="1200" b="1" dirty="0" smtClean="0"/>
                        <a:t>CL 1.1.</a:t>
                      </a:r>
                      <a:r>
                        <a:rPr lang="fr-FR" sz="1200" b="1" baseline="0" dirty="0" smtClean="0"/>
                        <a:t> Gestion administrative des relations avec les fournisseurs</a:t>
                      </a:r>
                    </a:p>
                    <a:p>
                      <a:r>
                        <a:rPr lang="fr-FR" sz="1200" baseline="0" dirty="0" smtClean="0"/>
                        <a:t>1.1.5. Gestion des règlements et traitement des litiges</a:t>
                      </a:r>
                    </a:p>
                    <a:p>
                      <a:r>
                        <a:rPr lang="fr-FR" sz="1200" b="1" baseline="0" dirty="0" smtClean="0"/>
                        <a:t>CL 1.2. Gestion administrative des relations avec les clients et les usagers</a:t>
                      </a:r>
                    </a:p>
                    <a:p>
                      <a:r>
                        <a:rPr lang="fr-FR" sz="1200" baseline="0" dirty="0" smtClean="0"/>
                        <a:t>1.2.5. Traitement des règlements et suivi des litiges</a:t>
                      </a:r>
                    </a:p>
                    <a:p>
                      <a:r>
                        <a:rPr lang="fr-FR" sz="1200" b="1" baseline="0" dirty="0" smtClean="0"/>
                        <a:t>CL 1.3. Gestion administrative des relations avec les autres partenaires</a:t>
                      </a:r>
                    </a:p>
                    <a:p>
                      <a:r>
                        <a:rPr lang="fr-FR" sz="1200" baseline="0" dirty="0" smtClean="0"/>
                        <a:t>1.3.3. Traitement des formalités administratives</a:t>
                      </a:r>
                    </a:p>
                    <a:p>
                      <a:endParaRPr lang="fr-FR" sz="1200" dirty="0"/>
                    </a:p>
                  </a:txBody>
                  <a:tcPr/>
                </a:tc>
                <a:tc>
                  <a:txBody>
                    <a:bodyPr/>
                    <a:lstStyle/>
                    <a:p>
                      <a:r>
                        <a:rPr lang="fr-FR" sz="1200" b="1" dirty="0" smtClean="0"/>
                        <a:t>CL 2.1. Gestion administrative courante du personnel</a:t>
                      </a:r>
                    </a:p>
                    <a:p>
                      <a:r>
                        <a:rPr lang="fr-FR" sz="1200" dirty="0" smtClean="0"/>
                        <a:t>2.1.4. Transmission d’informations à destination du personnel</a:t>
                      </a:r>
                    </a:p>
                    <a:p>
                      <a:r>
                        <a:rPr lang="fr-FR" sz="1200" b="1" dirty="0" smtClean="0"/>
                        <a:t>CL 2.2. Gestion administrative des ressources humaines</a:t>
                      </a:r>
                    </a:p>
                    <a:p>
                      <a:r>
                        <a:rPr lang="fr-FR" sz="1200" dirty="0" smtClean="0"/>
                        <a:t>2.2.1.</a:t>
                      </a:r>
                      <a:r>
                        <a:rPr lang="fr-FR" sz="1200" baseline="0" dirty="0" smtClean="0"/>
                        <a:t> Participation au recrutement des salariés</a:t>
                      </a:r>
                    </a:p>
                    <a:p>
                      <a:r>
                        <a:rPr lang="fr-FR" sz="1200" baseline="0" dirty="0" smtClean="0"/>
                        <a:t>2.2.2. Participation à la mise en œuvre d’un programme d’accueil</a:t>
                      </a:r>
                    </a:p>
                    <a:p>
                      <a:r>
                        <a:rPr lang="fr-FR" sz="1200" b="1" baseline="0" dirty="0" smtClean="0"/>
                        <a:t>CL 2.4. Gestion administrative des relations sociales</a:t>
                      </a:r>
                    </a:p>
                    <a:p>
                      <a:r>
                        <a:rPr lang="fr-FR" sz="1200" baseline="0" dirty="0" smtClean="0"/>
                        <a:t>2.4.3. Participation à la mise en œuvre de procédures relevant de la santé et de la sécurité</a:t>
                      </a:r>
                    </a:p>
                    <a:p>
                      <a:r>
                        <a:rPr lang="fr-FR" sz="1200" baseline="0" dirty="0" smtClean="0"/>
                        <a:t>2.4.4. Participation à la mise en place d’activités sociales et culturelles</a:t>
                      </a:r>
                      <a:endParaRPr lang="fr-FR" sz="1200" dirty="0"/>
                    </a:p>
                  </a:txBody>
                  <a:tcPr/>
                </a:tc>
                <a:tc>
                  <a:txBody>
                    <a:bodyPr/>
                    <a:lstStyle/>
                    <a:p>
                      <a:r>
                        <a:rPr lang="fr-FR" sz="1200" b="1" dirty="0" smtClean="0"/>
                        <a:t>CL 3.1. Gestion des informations</a:t>
                      </a:r>
                    </a:p>
                    <a:p>
                      <a:r>
                        <a:rPr lang="fr-FR" sz="1200" dirty="0" smtClean="0"/>
                        <a:t>3.1.1. Collecte et</a:t>
                      </a:r>
                      <a:r>
                        <a:rPr lang="fr-FR" sz="1200" baseline="0" dirty="0" smtClean="0"/>
                        <a:t> recherche d’informations</a:t>
                      </a:r>
                    </a:p>
                    <a:p>
                      <a:r>
                        <a:rPr lang="fr-FR" sz="1200" baseline="0" dirty="0" smtClean="0"/>
                        <a:t>3.1.2. Production d’informations structurées</a:t>
                      </a:r>
                    </a:p>
                    <a:p>
                      <a:r>
                        <a:rPr lang="fr-FR" sz="1200" b="1" baseline="0" dirty="0" smtClean="0"/>
                        <a:t>CL3.2. Gestion des modes de travail</a:t>
                      </a:r>
                    </a:p>
                    <a:p>
                      <a:r>
                        <a:rPr lang="fr-FR" sz="1200" baseline="0" dirty="0" smtClean="0"/>
                        <a:t>3.2.1. Organisation et suivi de réunions</a:t>
                      </a:r>
                      <a:endParaRPr lang="fr-FR" sz="1200" dirty="0"/>
                    </a:p>
                  </a:txBody>
                  <a:tcPr/>
                </a:tc>
                <a:tc>
                  <a:txBody>
                    <a:bodyPr/>
                    <a:lstStyle/>
                    <a:p>
                      <a:r>
                        <a:rPr lang="fr-FR" sz="1200" b="1" dirty="0" smtClean="0"/>
                        <a:t>CL 4.1. Suivi opérationnel du projet</a:t>
                      </a:r>
                    </a:p>
                    <a:p>
                      <a:r>
                        <a:rPr lang="fr-FR" sz="1200" dirty="0" smtClean="0"/>
                        <a:t>4.1.1. Mise en forme et diffusion du descriptif du projet</a:t>
                      </a:r>
                    </a:p>
                    <a:p>
                      <a:r>
                        <a:rPr lang="fr-FR" sz="1200" dirty="0" smtClean="0"/>
                        <a:t>4.1.4 Traitement des formalités et autorisations</a:t>
                      </a:r>
                    </a:p>
                    <a:p>
                      <a:r>
                        <a:rPr lang="fr-FR" sz="1200" dirty="0" smtClean="0"/>
                        <a:t>4.1.5. Suivi du planning</a:t>
                      </a:r>
                      <a:r>
                        <a:rPr lang="fr-FR" sz="1200" baseline="0" dirty="0" smtClean="0"/>
                        <a:t> de réalisation du projet</a:t>
                      </a:r>
                    </a:p>
                    <a:p>
                      <a:r>
                        <a:rPr lang="fr-FR" sz="1200" baseline="0" dirty="0" smtClean="0"/>
                        <a:t>4.1.9. Signalement et suivi des dysfonctionnement du projet</a:t>
                      </a:r>
                    </a:p>
                    <a:p>
                      <a:r>
                        <a:rPr lang="fr-FR" sz="1200" b="1" baseline="0" dirty="0" smtClean="0"/>
                        <a:t>C.L 4.2. Évaluation du projet</a:t>
                      </a:r>
                    </a:p>
                    <a:p>
                      <a:r>
                        <a:rPr lang="fr-FR" sz="1200" baseline="0" dirty="0" smtClean="0"/>
                        <a:t>4.2.1. Participation à l ’élaboration des documents de synthèse</a:t>
                      </a:r>
                    </a:p>
                    <a:p>
                      <a:r>
                        <a:rPr lang="fr-FR" sz="1200" baseline="0" dirty="0" smtClean="0"/>
                        <a:t>4.2.2. Participation au rapport d’évaluation</a:t>
                      </a:r>
                      <a:endParaRPr lang="fr-FR" sz="1200" dirty="0" smtClean="0"/>
                    </a:p>
                    <a:p>
                      <a:endParaRPr lang="fr-FR" sz="1200" dirty="0" smtClean="0"/>
                    </a:p>
                    <a:p>
                      <a:endParaRPr lang="fr-FR" sz="1200" dirty="0"/>
                    </a:p>
                  </a:txBody>
                  <a:tcPr/>
                </a:tc>
              </a:tr>
            </a:tbl>
          </a:graphicData>
        </a:graphic>
      </p:graphicFrame>
    </p:spTree>
    <p:extLst>
      <p:ext uri="{BB962C8B-B14F-4D97-AF65-F5344CB8AC3E}">
        <p14:creationId xmlns="" xmlns:p14="http://schemas.microsoft.com/office/powerpoint/2010/main" val="324768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genres d’écrits</a:t>
            </a:r>
            <a:endParaRPr lang="fr-FR" dirty="0"/>
          </a:p>
        </p:txBody>
      </p:sp>
      <p:sp>
        <p:nvSpPr>
          <p:cNvPr id="3" name="Espace réservé du contenu 2"/>
          <p:cNvSpPr>
            <a:spLocks noGrp="1"/>
          </p:cNvSpPr>
          <p:nvPr>
            <p:ph sz="quarter" idx="1"/>
          </p:nvPr>
        </p:nvSpPr>
        <p:spPr/>
        <p:txBody>
          <a:bodyPr>
            <a:normAutofit/>
          </a:bodyPr>
          <a:lstStyle/>
          <a:p>
            <a:r>
              <a:rPr lang="fr-FR" dirty="0" smtClean="0"/>
              <a:t>Dans le cadre des </a:t>
            </a:r>
            <a:r>
              <a:rPr lang="fr-FR" b="1" dirty="0" smtClean="0"/>
              <a:t>17 situations professionnelles </a:t>
            </a:r>
            <a:r>
              <a:rPr lang="fr-FR" dirty="0" smtClean="0"/>
              <a:t>du référentiel</a:t>
            </a:r>
          </a:p>
        </p:txBody>
      </p:sp>
      <p:sp>
        <p:nvSpPr>
          <p:cNvPr id="4" name="ZoneTexte 3"/>
          <p:cNvSpPr txBox="1"/>
          <p:nvPr/>
        </p:nvSpPr>
        <p:spPr>
          <a:xfrm>
            <a:off x="611560" y="2492897"/>
            <a:ext cx="3672408" cy="3539430"/>
          </a:xfrm>
          <a:prstGeom prst="rect">
            <a:avLst/>
          </a:prstGeom>
          <a:noFill/>
        </p:spPr>
        <p:txBody>
          <a:bodyPr wrap="square" rtlCol="0">
            <a:spAutoFit/>
          </a:bodyPr>
          <a:lstStyle/>
          <a:p>
            <a:pPr marL="342900" indent="-342900">
              <a:buFont typeface="Arial" panose="020B0604020202020204" pitchFamily="34" charset="0"/>
              <a:buChar char="•"/>
            </a:pPr>
            <a:r>
              <a:rPr lang="fr-FR" sz="2400" dirty="0"/>
              <a:t>Le courrier </a:t>
            </a:r>
            <a:r>
              <a:rPr lang="fr-FR" sz="2400" dirty="0" smtClean="0"/>
              <a:t>à un partenaire</a:t>
            </a:r>
          </a:p>
          <a:p>
            <a:r>
              <a:rPr lang="fr-FR" sz="2000" dirty="0" smtClean="0"/>
              <a:t>(</a:t>
            </a:r>
            <a:r>
              <a:rPr lang="fr-FR" sz="2000" dirty="0"/>
              <a:t>ex. : réclamation à un fournisseur, relance client, sollicitation auprès d’une administration…)</a:t>
            </a:r>
          </a:p>
          <a:p>
            <a:pPr marL="342900" indent="-342900">
              <a:buFont typeface="Arial" panose="020B0604020202020204" pitchFamily="34" charset="0"/>
              <a:buChar char="•"/>
            </a:pPr>
            <a:r>
              <a:rPr lang="fr-FR" sz="2400" dirty="0"/>
              <a:t>Les consignes de sécurité</a:t>
            </a:r>
          </a:p>
          <a:p>
            <a:pPr marL="342900" indent="-342900">
              <a:buFont typeface="Arial" panose="020B0604020202020204" pitchFamily="34" charset="0"/>
              <a:buChar char="•"/>
            </a:pPr>
            <a:r>
              <a:rPr lang="fr-FR" sz="2400" dirty="0"/>
              <a:t>Le courrier à un salarié</a:t>
            </a:r>
          </a:p>
          <a:p>
            <a:pPr marL="342900" indent="-342900">
              <a:buFont typeface="Arial" panose="020B0604020202020204" pitchFamily="34" charset="0"/>
              <a:buChar char="•"/>
            </a:pPr>
            <a:r>
              <a:rPr lang="fr-FR" sz="2400" dirty="0" smtClean="0"/>
              <a:t>L’annonce</a:t>
            </a:r>
            <a:endParaRPr lang="fr-FR" dirty="0"/>
          </a:p>
        </p:txBody>
      </p:sp>
      <p:sp>
        <p:nvSpPr>
          <p:cNvPr id="5" name="ZoneTexte 4"/>
          <p:cNvSpPr txBox="1"/>
          <p:nvPr/>
        </p:nvSpPr>
        <p:spPr>
          <a:xfrm>
            <a:off x="4572000" y="2492896"/>
            <a:ext cx="3672408" cy="3785652"/>
          </a:xfrm>
          <a:prstGeom prst="rect">
            <a:avLst/>
          </a:prstGeom>
          <a:noFill/>
        </p:spPr>
        <p:txBody>
          <a:bodyPr wrap="square" rtlCol="0">
            <a:spAutoFit/>
          </a:bodyPr>
          <a:lstStyle/>
          <a:p>
            <a:pPr marL="342900" indent="-342900">
              <a:buFont typeface="Arial" panose="020B0604020202020204" pitchFamily="34" charset="0"/>
              <a:buChar char="•"/>
            </a:pPr>
            <a:r>
              <a:rPr lang="fr-FR" sz="2400" dirty="0"/>
              <a:t>La fiche de synthèse</a:t>
            </a:r>
          </a:p>
          <a:p>
            <a:pPr marL="342900" indent="-342900">
              <a:buFont typeface="Arial" panose="020B0604020202020204" pitchFamily="34" charset="0"/>
              <a:buChar char="•"/>
            </a:pPr>
            <a:r>
              <a:rPr lang="fr-FR" sz="2400" dirty="0"/>
              <a:t>Le rapport d’étape d’un </a:t>
            </a:r>
            <a:r>
              <a:rPr lang="fr-FR" sz="2400" dirty="0" smtClean="0"/>
              <a:t>projet</a:t>
            </a:r>
          </a:p>
          <a:p>
            <a:pPr marL="342900" indent="-342900">
              <a:buFont typeface="Arial" panose="020B0604020202020204" pitchFamily="34" charset="0"/>
              <a:buChar char="•"/>
            </a:pPr>
            <a:r>
              <a:rPr lang="fr-FR" sz="2400" dirty="0" smtClean="0"/>
              <a:t>Les documents d’accueil</a:t>
            </a:r>
          </a:p>
          <a:p>
            <a:pPr marL="342900" indent="-342900">
              <a:buFont typeface="Arial" panose="020B0604020202020204" pitchFamily="34" charset="0"/>
              <a:buChar char="•"/>
            </a:pPr>
            <a:r>
              <a:rPr lang="fr-FR" sz="2400" dirty="0" smtClean="0"/>
              <a:t>Le discours</a:t>
            </a:r>
          </a:p>
          <a:p>
            <a:pPr marL="342900" indent="-342900">
              <a:buFont typeface="Arial" panose="020B0604020202020204" pitchFamily="34" charset="0"/>
              <a:buChar char="•"/>
            </a:pPr>
            <a:r>
              <a:rPr lang="fr-FR" sz="2400" dirty="0" smtClean="0"/>
              <a:t>Le compte rendu de réunion</a:t>
            </a:r>
          </a:p>
          <a:p>
            <a:pPr marL="342900" indent="-342900">
              <a:buFont typeface="Arial" panose="020B0604020202020204" pitchFamily="34" charset="0"/>
              <a:buChar char="•"/>
            </a:pPr>
            <a:r>
              <a:rPr lang="fr-FR" sz="2400" dirty="0" smtClean="0"/>
              <a:t>Le descriptif d’un projet…</a:t>
            </a:r>
            <a:endParaRPr lang="fr-FR" sz="2400"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332656"/>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887444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à coins arrondis 8"/>
          <p:cNvSpPr/>
          <p:nvPr/>
        </p:nvSpPr>
        <p:spPr>
          <a:xfrm>
            <a:off x="3371917" y="3933056"/>
            <a:ext cx="2640243" cy="1440160"/>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accent1">
                    <a:lumMod val="20000"/>
                    <a:lumOff val="80000"/>
                  </a:schemeClr>
                </a:solidFill>
              </a:ln>
            </a:endParaRPr>
          </a:p>
        </p:txBody>
      </p:sp>
      <p:sp>
        <p:nvSpPr>
          <p:cNvPr id="5" name="Rectangle à coins arrondis 4"/>
          <p:cNvSpPr/>
          <p:nvPr/>
        </p:nvSpPr>
        <p:spPr>
          <a:xfrm>
            <a:off x="3371917" y="3933056"/>
            <a:ext cx="2496227" cy="136815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fr-FR"/>
          </a:p>
        </p:txBody>
      </p:sp>
      <p:sp>
        <p:nvSpPr>
          <p:cNvPr id="14" name="Explosion 1 13"/>
          <p:cNvSpPr/>
          <p:nvPr/>
        </p:nvSpPr>
        <p:spPr>
          <a:xfrm>
            <a:off x="3275856" y="3068960"/>
            <a:ext cx="3672407" cy="2880320"/>
          </a:xfrm>
          <a:prstGeom prst="irregularSeal1">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fr-FR"/>
          </a:p>
        </p:txBody>
      </p:sp>
      <p:sp>
        <p:nvSpPr>
          <p:cNvPr id="13" name="Ellipse 12"/>
          <p:cNvSpPr/>
          <p:nvPr/>
        </p:nvSpPr>
        <p:spPr>
          <a:xfrm>
            <a:off x="3275856" y="3356992"/>
            <a:ext cx="2880320" cy="2160240"/>
          </a:xfrm>
          <a:prstGeom prst="ellipse">
            <a:avLst/>
          </a:prstGeom>
          <a:effectLst>
            <a:reflection blurRad="6350" stA="50000" endA="275" endPos="40000" dist="101600" dir="5400000" sy="-100000" algn="bl" rotWithShape="0"/>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fr-FR"/>
          </a:p>
        </p:txBody>
      </p:sp>
      <p:sp>
        <p:nvSpPr>
          <p:cNvPr id="12" name="Rectangle à coins arrondis 11"/>
          <p:cNvSpPr/>
          <p:nvPr/>
        </p:nvSpPr>
        <p:spPr>
          <a:xfrm>
            <a:off x="3491880" y="3933056"/>
            <a:ext cx="2376264" cy="136815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fr-FR"/>
          </a:p>
        </p:txBody>
      </p:sp>
      <p:sp>
        <p:nvSpPr>
          <p:cNvPr id="2" name="Titre 1"/>
          <p:cNvSpPr>
            <a:spLocks noGrp="1"/>
          </p:cNvSpPr>
          <p:nvPr>
            <p:ph type="title"/>
          </p:nvPr>
        </p:nvSpPr>
        <p:spPr>
          <a:xfrm>
            <a:off x="1115616" y="228600"/>
            <a:ext cx="7720536" cy="758952"/>
          </a:xfrm>
        </p:spPr>
        <p:txBody>
          <a:bodyPr>
            <a:normAutofit fontScale="90000"/>
          </a:bodyPr>
          <a:lstStyle/>
          <a:p>
            <a:r>
              <a:rPr lang="fr-FR" dirty="0" smtClean="0"/>
              <a:t>Les ateliers rédactionnels dans le référentiel</a:t>
            </a:r>
            <a:endParaRPr lang="fr-FR" dirty="0"/>
          </a:p>
        </p:txBody>
      </p:sp>
      <p:sp>
        <p:nvSpPr>
          <p:cNvPr id="3" name="Espace réservé du contenu 2"/>
          <p:cNvSpPr>
            <a:spLocks noGrp="1"/>
          </p:cNvSpPr>
          <p:nvPr>
            <p:ph sz="quarter" idx="1"/>
          </p:nvPr>
        </p:nvSpPr>
        <p:spPr>
          <a:xfrm>
            <a:off x="301752" y="1527048"/>
            <a:ext cx="8503920" cy="461792"/>
          </a:xfrm>
        </p:spPr>
        <p:txBody>
          <a:bodyPr>
            <a:normAutofit lnSpcReduction="10000"/>
          </a:bodyPr>
          <a:lstStyle/>
          <a:p>
            <a:r>
              <a:rPr lang="fr-FR" b="1" dirty="0" smtClean="0"/>
              <a:t>Exemple – Gestion administrative des projets</a:t>
            </a:r>
          </a:p>
          <a:p>
            <a:pPr marL="0" indent="0">
              <a:buNone/>
            </a:pPr>
            <a:endParaRPr lang="fr-FR" b="1" dirty="0"/>
          </a:p>
        </p:txBody>
      </p:sp>
      <p:pic>
        <p:nvPicPr>
          <p:cNvPr id="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332656"/>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04647" y="1969954"/>
            <a:ext cx="8286750" cy="4555390"/>
          </a:xfrm>
          <a:prstGeom prst="rect">
            <a:avLst/>
          </a:prstGeom>
          <a:noFill/>
          <a:ln w="158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
        <p:nvSpPr>
          <p:cNvPr id="10" name="Bulle ronde 9"/>
          <p:cNvSpPr/>
          <p:nvPr/>
        </p:nvSpPr>
        <p:spPr>
          <a:xfrm>
            <a:off x="3131841" y="3501008"/>
            <a:ext cx="2736304" cy="2016224"/>
          </a:xfrm>
          <a:prstGeom prst="wedgeEllipseCallout">
            <a:avLst>
              <a:gd name="adj1" fmla="val -61416"/>
              <a:gd name="adj2" fmla="val 10666"/>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6" name="Picture 3"/>
          <p:cNvPicPr>
            <a:picLocks noChangeAspect="1" noChangeArrowheads="1"/>
          </p:cNvPicPr>
          <p:nvPr/>
        </p:nvPicPr>
        <p:blipFill>
          <a:blip r:embed="rId4" cstate="print"/>
          <a:srcRect/>
          <a:stretch>
            <a:fillRect/>
          </a:stretch>
        </p:blipFill>
        <p:spPr bwMode="auto">
          <a:xfrm>
            <a:off x="1691680" y="4437110"/>
            <a:ext cx="977958" cy="1043167"/>
          </a:xfrm>
          <a:prstGeom prst="rect">
            <a:avLst/>
          </a:prstGeom>
          <a:noFill/>
          <a:ln w="9525">
            <a:noFill/>
            <a:miter lim="800000"/>
            <a:headEnd/>
            <a:tailEnd/>
          </a:ln>
        </p:spPr>
      </p:pic>
    </p:spTree>
    <p:extLst>
      <p:ext uri="{BB962C8B-B14F-4D97-AF65-F5344CB8AC3E}">
        <p14:creationId xmlns="" xmlns:p14="http://schemas.microsoft.com/office/powerpoint/2010/main" val="143921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scenarii pédagogiques</a:t>
            </a:r>
            <a:endParaRPr lang="fr-FR" dirty="0"/>
          </a:p>
        </p:txBody>
      </p:sp>
      <p:sp>
        <p:nvSpPr>
          <p:cNvPr id="3" name="Espace réservé du contenu 2"/>
          <p:cNvSpPr>
            <a:spLocks noGrp="1"/>
          </p:cNvSpPr>
          <p:nvPr>
            <p:ph sz="quarter" idx="1"/>
          </p:nvPr>
        </p:nvSpPr>
        <p:spPr/>
        <p:txBody>
          <a:bodyPr>
            <a:normAutofit lnSpcReduction="10000"/>
          </a:bodyPr>
          <a:lstStyle/>
          <a:p>
            <a:endParaRPr lang="fr-FR" sz="2400" dirty="0" smtClean="0"/>
          </a:p>
          <a:p>
            <a:pPr marL="0" indent="0">
              <a:buNone/>
            </a:pPr>
            <a:endParaRPr lang="fr-FR" sz="2400" dirty="0"/>
          </a:p>
          <a:p>
            <a:r>
              <a:rPr lang="fr-FR" sz="2400" dirty="0" smtClean="0"/>
              <a:t>Le référentiel prévoit une entrée par les situations professionnelles</a:t>
            </a:r>
          </a:p>
          <a:p>
            <a:r>
              <a:rPr lang="fr-FR" sz="2400" dirty="0" smtClean="0"/>
              <a:t>Les scenarii pédagogiques proposent aux élèves un parcours dans les situations professionnelles emblématiques du métier de gestionnaire administratif</a:t>
            </a:r>
          </a:p>
          <a:p>
            <a:r>
              <a:rPr lang="fr-FR" sz="2400" dirty="0" smtClean="0"/>
              <a:t>Succession d’étapes dans lesquelles les apprenants ont des tâches à effectuer et des rôles spécifiques à jouer (gestionnaire des achats, des ventes, du personnel…)</a:t>
            </a:r>
          </a:p>
          <a:p>
            <a:r>
              <a:rPr lang="fr-FR" sz="2400" dirty="0" smtClean="0"/>
              <a:t>Changement de posture de </a:t>
            </a:r>
          </a:p>
          <a:p>
            <a:pPr marL="0" indent="0" algn="ctr">
              <a:buNone/>
            </a:pPr>
            <a:r>
              <a:rPr lang="fr-FR" sz="2400" dirty="0"/>
              <a:t>l</a:t>
            </a:r>
            <a:r>
              <a:rPr lang="fr-FR" sz="2400" dirty="0" smtClean="0"/>
              <a:t>’enseignant                Chef de service</a:t>
            </a:r>
            <a:endParaRPr lang="fr-FR" sz="2400" dirty="0"/>
          </a:p>
        </p:txBody>
      </p:sp>
      <p:pic>
        <p:nvPicPr>
          <p:cNvPr id="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188640"/>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Flèche droite 4"/>
          <p:cNvSpPr/>
          <p:nvPr/>
        </p:nvSpPr>
        <p:spPr>
          <a:xfrm>
            <a:off x="3923928" y="5661248"/>
            <a:ext cx="864096" cy="360040"/>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6" name="Explosion 1 5"/>
          <p:cNvSpPr/>
          <p:nvPr/>
        </p:nvSpPr>
        <p:spPr>
          <a:xfrm rot="20756903">
            <a:off x="400002" y="679881"/>
            <a:ext cx="2448272" cy="1578638"/>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Rappel</a:t>
            </a:r>
            <a:endParaRPr lang="fr-FR" sz="2000" b="1" dirty="0"/>
          </a:p>
        </p:txBody>
      </p:sp>
    </p:spTree>
    <p:extLst>
      <p:ext uri="{BB962C8B-B14F-4D97-AF65-F5344CB8AC3E}">
        <p14:creationId xmlns="" xmlns:p14="http://schemas.microsoft.com/office/powerpoint/2010/main" val="2369572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27584" y="228600"/>
            <a:ext cx="8008568" cy="758952"/>
          </a:xfrm>
          <a:ln cmpd="sng">
            <a:noFill/>
          </a:ln>
        </p:spPr>
        <p:txBody>
          <a:bodyPr/>
          <a:lstStyle/>
          <a:p>
            <a:r>
              <a:rPr lang="fr-FR" b="1" dirty="0" smtClean="0">
                <a:solidFill>
                  <a:schemeClr val="bg2">
                    <a:lumMod val="75000"/>
                  </a:schemeClr>
                </a:solidFill>
              </a:rPr>
              <a:t>Quels sont les objectifs des ateliers ?</a:t>
            </a:r>
            <a:endParaRPr lang="fr-FR" b="1" dirty="0">
              <a:solidFill>
                <a:schemeClr val="bg2">
                  <a:lumMod val="75000"/>
                </a:schemeClr>
              </a:solidFill>
            </a:endParaRPr>
          </a:p>
        </p:txBody>
      </p:sp>
      <p:sp>
        <p:nvSpPr>
          <p:cNvPr id="3" name="Espace réservé du contenu 2"/>
          <p:cNvSpPr>
            <a:spLocks noGrp="1"/>
          </p:cNvSpPr>
          <p:nvPr>
            <p:ph sz="quarter" idx="1"/>
          </p:nvPr>
        </p:nvSpPr>
        <p:spPr>
          <a:xfrm>
            <a:off x="457200" y="1600201"/>
            <a:ext cx="8229600" cy="5069159"/>
          </a:xfrm>
        </p:spPr>
        <p:txBody>
          <a:bodyPr>
            <a:noAutofit/>
          </a:bodyPr>
          <a:lstStyle/>
          <a:p>
            <a:r>
              <a:rPr lang="fr-FR" sz="2000" b="1" dirty="0" smtClean="0"/>
              <a:t>Objectifs</a:t>
            </a:r>
            <a:r>
              <a:rPr lang="fr-FR" sz="2000" dirty="0" smtClean="0"/>
              <a:t> : (réf. Certification Annexe III c)</a:t>
            </a:r>
          </a:p>
          <a:p>
            <a:pPr marL="801688" indent="-263525">
              <a:buClrTx/>
              <a:buFont typeface="+mj-lt"/>
              <a:buAutoNum type="arabicPeriod"/>
            </a:pPr>
            <a:r>
              <a:rPr lang="fr-FR" sz="1900" dirty="0" smtClean="0"/>
              <a:t>Développer des comportements professionnels adaptés aux contextes et situations rencontrés (écoute, rigueur, réactivité, créativité…)</a:t>
            </a:r>
          </a:p>
          <a:p>
            <a:pPr marL="801688" indent="-263525">
              <a:buClrTx/>
              <a:buFont typeface="+mj-lt"/>
              <a:buAutoNum type="arabicPeriod"/>
            </a:pPr>
            <a:r>
              <a:rPr lang="fr-FR" sz="1900" dirty="0" smtClean="0"/>
              <a:t>S’approprier les contextes de production des documents et supports de communication</a:t>
            </a:r>
          </a:p>
          <a:p>
            <a:pPr marL="801688" indent="-263525">
              <a:buClrTx/>
              <a:buFont typeface="+mj-lt"/>
              <a:buAutoNum type="arabicPeriod"/>
            </a:pPr>
            <a:r>
              <a:rPr lang="fr-FR" sz="1900" dirty="0" smtClean="0"/>
              <a:t>Conceptualiser les différents documents et supports de communication</a:t>
            </a:r>
          </a:p>
          <a:p>
            <a:pPr marL="801688" indent="-263525">
              <a:buClrTx/>
              <a:buFont typeface="+mj-lt"/>
              <a:buAutoNum type="arabicPeriod"/>
            </a:pPr>
            <a:r>
              <a:rPr lang="fr-FR" sz="1900" dirty="0" smtClean="0"/>
              <a:t>Produire des documents et supports de communication dans le respect de consignes, de procédures ou d’un cahier des charges</a:t>
            </a:r>
          </a:p>
          <a:p>
            <a:pPr marL="801688" indent="-263525">
              <a:buClrTx/>
              <a:buFont typeface="+mj-lt"/>
              <a:buAutoNum type="arabicPeriod"/>
            </a:pPr>
            <a:r>
              <a:rPr lang="fr-FR" sz="1900" dirty="0" smtClean="0"/>
              <a:t>Contrôler la qualité rédactionnelle des documents et supports traités</a:t>
            </a:r>
          </a:p>
          <a:p>
            <a:pPr marL="801688" indent="-263525">
              <a:buClrTx/>
              <a:buFont typeface="+mj-lt"/>
              <a:buAutoNum type="arabicPeriod"/>
            </a:pPr>
            <a:r>
              <a:rPr lang="fr-FR" sz="1900" dirty="0" smtClean="0"/>
              <a:t>Évaluer les compétences de l’élève (Passeport professionnel). Le professeur de lettres a accès au passeport de l’élève et, est comme son collègue de gestion administration, évaluateur de la compétence abordée par l’élève.</a:t>
            </a:r>
            <a:endParaRPr lang="fr-FR" sz="1900"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116632"/>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8"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9"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8"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5"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7" presetClass="entr" presetSubtype="8"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1"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7" presetClass="entr" presetSubtype="8"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7"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7" presetClass="entr" presetSubtype="8"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10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3"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7" presetClass="entr" presetSubtype="8"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10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9" dur="1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9612" y="228600"/>
            <a:ext cx="7856540" cy="758952"/>
          </a:xfrm>
          <a:ln cmpd="thickThin">
            <a:noFill/>
          </a:ln>
        </p:spPr>
        <p:txBody>
          <a:bodyPr anchor="ctr">
            <a:normAutofit fontScale="90000"/>
          </a:bodyPr>
          <a:lstStyle/>
          <a:p>
            <a:r>
              <a:rPr lang="fr-FR" sz="2800" b="1" dirty="0" smtClean="0">
                <a:solidFill>
                  <a:schemeClr val="bg2">
                    <a:lumMod val="75000"/>
                  </a:schemeClr>
                </a:solidFill>
              </a:rPr>
              <a:t>Quel est l’intérêt de développer les compétences d’écriture ?</a:t>
            </a:r>
            <a:endParaRPr lang="fr-FR" sz="2800" b="1" dirty="0">
              <a:solidFill>
                <a:schemeClr val="bg2">
                  <a:lumMod val="75000"/>
                </a:schemeClr>
              </a:solidFill>
            </a:endParaRPr>
          </a:p>
        </p:txBody>
      </p:sp>
      <p:sp>
        <p:nvSpPr>
          <p:cNvPr id="4" name="Bulle ronde 3"/>
          <p:cNvSpPr/>
          <p:nvPr/>
        </p:nvSpPr>
        <p:spPr>
          <a:xfrm>
            <a:off x="3059832" y="2276872"/>
            <a:ext cx="3384376" cy="3168352"/>
          </a:xfrm>
          <a:prstGeom prst="wedgeEllipseCallou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r-FR" sz="2400" dirty="0" smtClean="0"/>
              <a:t>Les compétences à développer</a:t>
            </a:r>
            <a:endParaRPr lang="fr-FR" sz="2400" dirty="0"/>
          </a:p>
        </p:txBody>
      </p:sp>
      <p:sp>
        <p:nvSpPr>
          <p:cNvPr id="8" name="Explosion 1 7"/>
          <p:cNvSpPr/>
          <p:nvPr/>
        </p:nvSpPr>
        <p:spPr>
          <a:xfrm>
            <a:off x="1115616" y="1484784"/>
            <a:ext cx="2520280" cy="2376264"/>
          </a:xfrm>
          <a:prstGeom prst="irregularSeal1">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smtClean="0"/>
              <a:t>Maîtriser l’expression orale</a:t>
            </a:r>
            <a:endParaRPr lang="fr-FR" dirty="0"/>
          </a:p>
        </p:txBody>
      </p:sp>
      <p:sp>
        <p:nvSpPr>
          <p:cNvPr id="9" name="Explosion 1 8"/>
          <p:cNvSpPr/>
          <p:nvPr/>
        </p:nvSpPr>
        <p:spPr>
          <a:xfrm>
            <a:off x="5436096" y="1484784"/>
            <a:ext cx="3024336" cy="2268252"/>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Produire des documents</a:t>
            </a:r>
            <a:endParaRPr lang="fr-FR" dirty="0"/>
          </a:p>
        </p:txBody>
      </p:sp>
      <p:sp>
        <p:nvSpPr>
          <p:cNvPr id="10" name="Explosion 1 9"/>
          <p:cNvSpPr/>
          <p:nvPr/>
        </p:nvSpPr>
        <p:spPr>
          <a:xfrm>
            <a:off x="5914891" y="4005064"/>
            <a:ext cx="3203848" cy="2592288"/>
          </a:xfrm>
          <a:prstGeom prst="irregularSeal1">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smtClean="0"/>
              <a:t>Maîtriser l’orthographe et la syntaxe</a:t>
            </a:r>
            <a:endParaRPr lang="fr-FR" dirty="0"/>
          </a:p>
        </p:txBody>
      </p:sp>
      <p:sp>
        <p:nvSpPr>
          <p:cNvPr id="11" name="Explosion 1 10"/>
          <p:cNvSpPr/>
          <p:nvPr/>
        </p:nvSpPr>
        <p:spPr>
          <a:xfrm>
            <a:off x="1115616" y="4077072"/>
            <a:ext cx="2592288" cy="2448272"/>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Maîtriser la langue française</a:t>
            </a:r>
            <a:endParaRPr lang="fr-FR" dirty="0"/>
          </a:p>
        </p:txBody>
      </p:sp>
      <p:pic>
        <p:nvPicPr>
          <p:cNvPr id="1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188640"/>
            <a:ext cx="800100" cy="819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8" grpId="0" animBg="1"/>
      <p:bldP spid="9" grpId="0" animBg="1"/>
      <p:bldP spid="10" grpId="0" animBg="1"/>
      <p:bldP spid="11"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1227</TotalTime>
  <Words>1049</Words>
  <Application>Microsoft Office PowerPoint</Application>
  <PresentationFormat>Affichage à l'écran (4:3)</PresentationFormat>
  <Paragraphs>151</Paragraphs>
  <Slides>15</Slides>
  <Notes>1</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Civil</vt:lpstr>
      <vt:lpstr>Baccalauréat Gestion  Administration </vt:lpstr>
      <vt:lpstr> Qu’est-ce que  les ateliers rédactionnels ?</vt:lpstr>
      <vt:lpstr>Qu’est-ce que les ateliers rédactionnels ?</vt:lpstr>
      <vt:lpstr>Les situations professionnelles concernées par les savoirs rédactionnels</vt:lpstr>
      <vt:lpstr>Les genres d’écrits</vt:lpstr>
      <vt:lpstr>Les ateliers rédactionnels dans le référentiel</vt:lpstr>
      <vt:lpstr>Les scenarii pédagogiques</vt:lpstr>
      <vt:lpstr>Quels sont les objectifs des ateliers ?</vt:lpstr>
      <vt:lpstr>Quel est l’intérêt de développer les compétences d’écriture ?</vt:lpstr>
      <vt:lpstr>Propositions de documents de travail</vt:lpstr>
      <vt:lpstr>En résumé…</vt:lpstr>
      <vt:lpstr>Le rôle du Passeport Professionnel</vt:lpstr>
      <vt:lpstr>          Les épreuves communes Économie   gestion / Lettres        </vt:lpstr>
      <vt:lpstr>Quelle est la place pour le professeur de lettres dans la certification ?</vt:lpstr>
      <vt:lpstr>L’évaluation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PASSEPORT PROFESSIONNEL</dc:title>
  <dc:creator>Maité HUET</dc:creator>
  <cp:lastModifiedBy>Maité HUET</cp:lastModifiedBy>
  <cp:revision>112</cp:revision>
  <dcterms:created xsi:type="dcterms:W3CDTF">2014-09-22T07:15:30Z</dcterms:created>
  <dcterms:modified xsi:type="dcterms:W3CDTF">2015-01-11T21:22:26Z</dcterms:modified>
</cp:coreProperties>
</file>